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51"/>
  </p:notesMasterIdLst>
  <p:sldIdLst>
    <p:sldId id="256" r:id="rId2"/>
    <p:sldId id="260" r:id="rId3"/>
    <p:sldId id="261" r:id="rId4"/>
    <p:sldId id="262" r:id="rId5"/>
    <p:sldId id="264" r:id="rId6"/>
    <p:sldId id="263" r:id="rId7"/>
    <p:sldId id="265" r:id="rId8"/>
    <p:sldId id="266" r:id="rId9"/>
    <p:sldId id="267" r:id="rId10"/>
    <p:sldId id="268" r:id="rId11"/>
    <p:sldId id="272" r:id="rId12"/>
    <p:sldId id="269" r:id="rId13"/>
    <p:sldId id="271" r:id="rId14"/>
    <p:sldId id="270" r:id="rId15"/>
    <p:sldId id="273" r:id="rId16"/>
    <p:sldId id="275" r:id="rId17"/>
    <p:sldId id="277" r:id="rId18"/>
    <p:sldId id="276" r:id="rId19"/>
    <p:sldId id="278" r:id="rId20"/>
    <p:sldId id="279" r:id="rId21"/>
    <p:sldId id="280" r:id="rId22"/>
    <p:sldId id="281" r:id="rId23"/>
    <p:sldId id="282" r:id="rId24"/>
    <p:sldId id="283" r:id="rId25"/>
    <p:sldId id="284" r:id="rId26"/>
    <p:sldId id="285" r:id="rId27"/>
    <p:sldId id="286" r:id="rId28"/>
    <p:sldId id="288" r:id="rId29"/>
    <p:sldId id="287" r:id="rId30"/>
    <p:sldId id="290" r:id="rId31"/>
    <p:sldId id="297" r:id="rId32"/>
    <p:sldId id="289" r:id="rId33"/>
    <p:sldId id="296" r:id="rId34"/>
    <p:sldId id="295" r:id="rId35"/>
    <p:sldId id="292" r:id="rId36"/>
    <p:sldId id="298" r:id="rId37"/>
    <p:sldId id="299" r:id="rId38"/>
    <p:sldId id="300" r:id="rId39"/>
    <p:sldId id="293" r:id="rId40"/>
    <p:sldId id="302" r:id="rId41"/>
    <p:sldId id="301" r:id="rId42"/>
    <p:sldId id="303" r:id="rId43"/>
    <p:sldId id="304" r:id="rId44"/>
    <p:sldId id="291" r:id="rId45"/>
    <p:sldId id="305" r:id="rId46"/>
    <p:sldId id="306" r:id="rId47"/>
    <p:sldId id="307" r:id="rId48"/>
    <p:sldId id="308" r:id="rId49"/>
    <p:sldId id="294" r:id="rId50"/>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83" autoAdjust="0"/>
    <p:restoredTop sz="93842" autoAdjust="0"/>
  </p:normalViewPr>
  <p:slideViewPr>
    <p:cSldViewPr>
      <p:cViewPr varScale="1">
        <p:scale>
          <a:sx n="60" d="100"/>
          <a:sy n="60" d="100"/>
        </p:scale>
        <p:origin x="532" y="44"/>
      </p:cViewPr>
      <p:guideLst>
        <p:guide orient="horz" pos="2880"/>
        <p:guide pos="2160"/>
      </p:guideLst>
    </p:cSldViewPr>
  </p:slideViewPr>
  <p:notesTextViewPr>
    <p:cViewPr>
      <p:scale>
        <a:sx n="110" d="100"/>
        <a:sy n="110" d="100"/>
      </p:scale>
      <p:origin x="0" y="0"/>
    </p:cViewPr>
  </p:notesTextViewPr>
  <p:notesViewPr>
    <p:cSldViewPr>
      <p:cViewPr varScale="1">
        <p:scale>
          <a:sx n="49" d="100"/>
          <a:sy n="49" d="100"/>
        </p:scale>
        <p:origin x="2668" y="3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5010" y="0"/>
            <a:ext cx="2971800" cy="457200"/>
          </a:xfrm>
          <a:prstGeom prst="rect">
            <a:avLst/>
          </a:prstGeom>
        </p:spPr>
        <p:txBody>
          <a:bodyPr vert="horz" lIns="91440" tIns="45720" rIns="91440" bIns="45720" rtlCol="0"/>
          <a:lstStyle>
            <a:lvl1pPr algn="r">
              <a:defRPr sz="1200"/>
            </a:lvl1pPr>
          </a:lstStyle>
          <a:p>
            <a:fld id="{D3AC2FEB-C40D-466D-BCB2-915FD7516151}" type="datetimeFigureOut">
              <a:rPr lang="en-US" smtClean="0"/>
              <a:t>12/4/2023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4684"/>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5010" y="8684684"/>
            <a:ext cx="2971800" cy="457200"/>
          </a:xfrm>
          <a:prstGeom prst="rect">
            <a:avLst/>
          </a:prstGeom>
        </p:spPr>
        <p:txBody>
          <a:bodyPr vert="horz" lIns="91440" tIns="45720" rIns="91440" bIns="45720" rtlCol="0" anchor="b"/>
          <a:lstStyle>
            <a:lvl1pPr algn="r">
              <a:defRPr sz="1200"/>
            </a:lvl1pPr>
          </a:lstStyle>
          <a:p>
            <a:fld id="{1E681F42-9E84-4C73-B193-94012C4E50B7}" type="slidenum">
              <a:rPr lang="en-US" smtClean="0"/>
              <a:t>‹#›</a:t>
            </a:fld>
            <a:endParaRPr lang="en-US"/>
          </a:p>
        </p:txBody>
      </p:sp>
    </p:spTree>
    <p:extLst>
      <p:ext uri="{BB962C8B-B14F-4D97-AF65-F5344CB8AC3E}">
        <p14:creationId xmlns:p14="http://schemas.microsoft.com/office/powerpoint/2010/main" val="2650028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Bahnschrift SemiLight" panose="020B0502040204020203" pitchFamily="34" charset="0"/>
        <a:ea typeface="+mn-ea"/>
        <a:cs typeface="+mn-cs"/>
      </a:defRPr>
    </a:lvl1pPr>
    <a:lvl2pPr marL="457200" algn="l" defTabSz="914400" rtl="0" eaLnBrk="1" latinLnBrk="0" hangingPunct="1">
      <a:defRPr sz="1200" kern="1200">
        <a:solidFill>
          <a:schemeClr val="tx1"/>
        </a:solidFill>
        <a:latin typeface="Bahnschrift SemiLight" panose="020B0502040204020203" pitchFamily="34" charset="0"/>
        <a:ea typeface="+mn-ea"/>
        <a:cs typeface="+mn-cs"/>
      </a:defRPr>
    </a:lvl2pPr>
    <a:lvl3pPr marL="914400" algn="l" defTabSz="914400" rtl="0" eaLnBrk="1" latinLnBrk="0" hangingPunct="1">
      <a:defRPr sz="1200" kern="1200">
        <a:solidFill>
          <a:schemeClr val="tx1"/>
        </a:solidFill>
        <a:latin typeface="Bahnschrift SemiLight" panose="020B0502040204020203" pitchFamily="34" charset="0"/>
        <a:ea typeface="+mn-ea"/>
        <a:cs typeface="+mn-cs"/>
      </a:defRPr>
    </a:lvl3pPr>
    <a:lvl4pPr marL="1371600" algn="l" defTabSz="914400" rtl="0" eaLnBrk="1" latinLnBrk="0" hangingPunct="1">
      <a:defRPr sz="1200" kern="1200">
        <a:solidFill>
          <a:schemeClr val="tx1"/>
        </a:solidFill>
        <a:latin typeface="Bahnschrift SemiLight" panose="020B0502040204020203" pitchFamily="34" charset="0"/>
        <a:ea typeface="+mn-ea"/>
        <a:cs typeface="+mn-cs"/>
      </a:defRPr>
    </a:lvl4pPr>
    <a:lvl5pPr marL="1828800" algn="l" defTabSz="914400" rtl="0" eaLnBrk="1" latinLnBrk="0" hangingPunct="1">
      <a:defRPr sz="1200" kern="1200">
        <a:solidFill>
          <a:schemeClr val="tx1"/>
        </a:solidFill>
        <a:latin typeface="Bahnschrift SemiLight" panose="020B0502040204020203"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2" name="Google Shape;112;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br>
              <a:rPr lang="en-US"/>
            </a:br>
            <a:endParaRPr/>
          </a:p>
        </p:txBody>
      </p:sp>
      <p:sp>
        <p:nvSpPr>
          <p:cNvPr id="113" name="Google Shape;113;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 app for a news outlet. The most effective media outlet apps have unified designs. Most stories will use dark text on a white background. Now imagine if there was a breaking news report about the weather. The breaking news story background might turn a bright color like red or yellow. Adding this variety to the notification helps break the consistency and lends more urgency to the story. These elements of variety help the breaking story stand out, but they only work because the styles of the other stories are unified</a:t>
            </a:r>
          </a:p>
        </p:txBody>
      </p:sp>
      <p:sp>
        <p:nvSpPr>
          <p:cNvPr id="4" name="Slide Number Placeholder 3"/>
          <p:cNvSpPr>
            <a:spLocks noGrp="1"/>
          </p:cNvSpPr>
          <p:nvPr>
            <p:ph type="sldNum" sz="quarter" idx="5"/>
          </p:nvPr>
        </p:nvSpPr>
        <p:spPr/>
        <p:txBody>
          <a:bodyPr/>
          <a:lstStyle/>
          <a:p>
            <a:fld id="{1E681F42-9E84-4C73-B193-94012C4E50B7}" type="slidenum">
              <a:rPr lang="en-US" smtClean="0"/>
              <a:t>46</a:t>
            </a:fld>
            <a:endParaRPr lang="en-US"/>
          </a:p>
        </p:txBody>
      </p:sp>
    </p:spTree>
    <p:extLst>
      <p:ext uri="{BB962C8B-B14F-4D97-AF65-F5344CB8AC3E}">
        <p14:creationId xmlns:p14="http://schemas.microsoft.com/office/powerpoint/2010/main" val="40610702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But variety doesn't have to take away from unity. In fact, variety and unity can work together in harmony.</a:t>
            </a:r>
          </a:p>
          <a:p>
            <a:pPr marL="171450" indent="-171450">
              <a:buFont typeface="Arial" panose="020B0604020202020204" pitchFamily="34" charset="0"/>
              <a:buChar char="•"/>
            </a:pPr>
            <a:r>
              <a:rPr lang="en-US"/>
              <a:t>Too much uniformity can make it difficult for users to know where to focus. With too much similar typography or iconography, users can find it hard to identify texts and important information from a sea of identical design elements. </a:t>
            </a:r>
          </a:p>
          <a:p>
            <a:pPr marL="171450" indent="-171450">
              <a:buFont typeface="Arial" panose="020B0604020202020204" pitchFamily="34" charset="0"/>
              <a:buChar char="•"/>
            </a:pPr>
            <a:r>
              <a:rPr lang="en-US"/>
              <a:t>A balanced combination of unity and variety can provide visual cues for users while maintaining their attention. You want to make sure it's visually gratifying to use a product too. </a:t>
            </a:r>
          </a:p>
          <a:p>
            <a:pPr marL="171450" indent="-171450">
              <a:buFont typeface="Arial" panose="020B0604020202020204" pitchFamily="34" charset="0"/>
              <a:buChar char="•"/>
            </a:pPr>
            <a:r>
              <a:rPr lang="en-US"/>
              <a:t>Variety in texture, color, typography, and shape can make all the difference. This variety can add emphasis to guide users to press a button or divert their attention to a section of the page. But be careful: Too much variety can reduce harmony and make it harder to read important info. The key is balance</a:t>
            </a:r>
          </a:p>
        </p:txBody>
      </p:sp>
      <p:sp>
        <p:nvSpPr>
          <p:cNvPr id="4" name="Slide Number Placeholder 3"/>
          <p:cNvSpPr>
            <a:spLocks noGrp="1"/>
          </p:cNvSpPr>
          <p:nvPr>
            <p:ph type="sldNum" sz="quarter" idx="5"/>
          </p:nvPr>
        </p:nvSpPr>
        <p:spPr/>
        <p:txBody>
          <a:bodyPr/>
          <a:lstStyle/>
          <a:p>
            <a:fld id="{1E681F42-9E84-4C73-B193-94012C4E50B7}" type="slidenum">
              <a:rPr lang="en-US" smtClean="0"/>
              <a:t>47</a:t>
            </a:fld>
            <a:endParaRPr lang="en-US"/>
          </a:p>
        </p:txBody>
      </p:sp>
    </p:spTree>
    <p:extLst>
      <p:ext uri="{BB962C8B-B14F-4D97-AF65-F5344CB8AC3E}">
        <p14:creationId xmlns:p14="http://schemas.microsoft.com/office/powerpoint/2010/main" val="39496937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Gestalt principles describe how humans group similar elements, recognize patterns, and simplify complex images whenwe perceive objects. In other words, the human brain will attempt tosimplify and organize complex images by subconsciously arranging the partsinto a cohesive whole. Basically, your brainis wired to see structure, logic, and patterns. Gestalt principles helpus better understand how all the individual designchoices we've been making come together and how they mightbe interpreted by users. Gestalt principles alsooffer designers a way to step back and review their work from a different perspective. It's easy for designersto get so caught up in the details that we losesight of the overall project. Applying Gestalt principlesto our designs allows us to really notice how our design elementswork together. Similar to how we can use multiple visual designprinciples to create emphasis, several Gestalt principlescan be applied to one mockup design at the same time tomake visual connections. In this video, we'll cover three of the Gestalt principles: similarity, proximity,and common region. It's important tonote that there are a lot of Gestalt principles, including closure,continuation, and symmetry. We'll only coversimilarity, proximity, and common region inthis video though, because they give thebroadest overview for how Gestalt theory isused in UX design. Okay! Let's definethese principles and explore how they apply to design. We'll start with similarity. The principle of similaritystates that elements that look similar are perceived to havethe same function. In other words, similarityfocuses on things that look or behave the same way and how the user willrelate those items. Let's examine howour dog walker app uses the principle of similarity. Here, you'll notice that we use orange to symbolize actions. The dog walker tab acrossthe top of the screen, the selected dogwalker check mark, and the Next button are allactions the user can select, and they all use the same color. Even if we go to anew page of the app, the color orangestill continues to point users to the actionthey need to take. This is an example of how color is used togroup what we see. Your brain automaticallygroups these orange elements. Because they are the same color, they are perceived tohave the same function. Another example of thesimilarity principle in action is how every circle on this page representsa user profile. All of the circles have the same visual weight on the page. Whether the user has aprofile picture like Sarah M., or uses a first initiallike Alice or Sal, your brain automaticallymakes the connection that these similar shapesrepresent the same idea: a user profile. You'll instantly make this connection when you see other circles of thissize in the app. Next, let's explorethe principle of proximity, whichstates that elements that are close togetherappear to be more related than elements thatare spaced farther apart. In other words, humans perceive objects close toeach other as connected. The way sighted peopleand screen readers read is an example of the proximityprinciple in action. The lack of space betweenletters or characters tells you that those lettersor characters form a word. The space between and afterthose groups of letters or characters let you know thata new word has started. The principle of proximity is also used in our dog walker app. When a user is scheduling an appointment with a dog walker, the app providesa horizontal list of the names of the user's pets: Charlie, Broccoli, and Rover. The user selects whichdogs need a walk. The closeness of these buttons lets you know thatthey're related. The closeness of the listof dogs to the question, "Who is going for a walk?" lets you know thatthe question is related to this list of dogs. On the other hand, thisquestion and list of dogs is far away from therecurring booking box. The space between these elements indicates that theyare not related. Okay! One more Gestaltprinciple to cover. Finally, there's theprinciple of common region, which states thatelements located within the same area are perceivedto be grouped together. Although it's connected tothe principle of proximity, the principle of common region differs because ithas less to do with spacing elementsapart and more to do with using visual elementsto form sections. Here we have a mockupof an app created by a UX designer atGoogle named Kaiwei. The app is called Rostery. It was created to helpcollege professors remember their students' faces andnames in a fun and simple way. On this screen, the app isbroken into three sections: the navigation bar at the top, the memorization progress graph, and the names of the students the professor wants to remember. Each of these sections contains multiple elements, likegraphics, photos, and text. Using the principleof common region, your eye automatically groups the content that's inthe same area together. In this example, Kaiwei added a border aroundeach group of elements, which is an easy way tocreate a common region. Let's also check outthe principle of common region inthe dog walker app. I used a blue background behind our selected content tocreate a common region. The user is able toquickly identify the items on a blue background asthe selected dog walker, and the content onthe white background as unselected items. The key takeaway from Gestalt principles isthat we should make sure that our designswork with the way our minds naturallyorganize elements. When used thoughtfully,Gestalt principles can help create visual balance. Visual balance is thesense that a design is equally weighted on both sidesof its emphasized center. Visual balance gives the design a feeling of completeness. You can learn more aboutvisual balance in the reading. That's it for now. You'restarting to think like a real UX designer and can apply these Gestalt principles toyour own mockups. Good luck.</a:t>
            </a:r>
          </a:p>
        </p:txBody>
      </p:sp>
      <p:sp>
        <p:nvSpPr>
          <p:cNvPr id="4" name="Slide Number Placeholder 3"/>
          <p:cNvSpPr>
            <a:spLocks noGrp="1"/>
          </p:cNvSpPr>
          <p:nvPr>
            <p:ph type="sldNum" sz="quarter" idx="5"/>
          </p:nvPr>
        </p:nvSpPr>
        <p:spPr/>
        <p:txBody>
          <a:bodyPr/>
          <a:lstStyle/>
          <a:p>
            <a:fld id="{1E681F42-9E84-4C73-B193-94012C4E50B7}" type="slidenum">
              <a:rPr lang="en-US" smtClean="0"/>
              <a:t>49</a:t>
            </a:fld>
            <a:endParaRPr lang="en-US"/>
          </a:p>
        </p:txBody>
      </p:sp>
    </p:spTree>
    <p:extLst>
      <p:ext uri="{BB962C8B-B14F-4D97-AF65-F5344CB8AC3E}">
        <p14:creationId xmlns:p14="http://schemas.microsoft.com/office/powerpoint/2010/main" val="25963919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a:t>Objective</a:t>
            </a:r>
          </a:p>
          <a:p>
            <a:pPr marL="171450" indent="-171450">
              <a:buFont typeface="Arial" panose="020B0604020202020204" pitchFamily="34" charset="0"/>
              <a:buChar char="•"/>
            </a:pPr>
            <a:r>
              <a:rPr lang="en-US"/>
              <a:t>Create a mockup</a:t>
            </a:r>
          </a:p>
          <a:p>
            <a:pPr marL="171450" indent="-171450">
              <a:buFont typeface="Arial" panose="020B0604020202020204" pitchFamily="34" charset="0"/>
              <a:buChar char="•"/>
            </a:pPr>
            <a:r>
              <a:rPr lang="en-US"/>
              <a:t>Refine mockups by adding emphasis, hierarchy, and scale and proportion</a:t>
            </a:r>
          </a:p>
          <a:p>
            <a:pPr marL="171450" indent="-171450">
              <a:buFont typeface="Arial" panose="020B0604020202020204" pitchFamily="34" charset="0"/>
              <a:buChar char="•"/>
            </a:pPr>
            <a:r>
              <a:rPr lang="en-US"/>
              <a:t>Understand how to use a design system</a:t>
            </a:r>
          </a:p>
          <a:p>
            <a:pPr marL="171450" indent="-171450">
              <a:buFont typeface="Arial" panose="020B0604020202020204" pitchFamily="34" charset="0"/>
              <a:buChar char="•"/>
            </a:pPr>
            <a:r>
              <a:rPr lang="en-US"/>
              <a:t>Participate in a critique session and iterate on designs based on that feedback</a:t>
            </a:r>
          </a:p>
          <a:p>
            <a:pPr marL="171450" indent="-171450">
              <a:buFont typeface="Arial" panose="020B0604020202020204" pitchFamily="34" charset="0"/>
              <a:buChar char="•"/>
            </a:pPr>
            <a:r>
              <a:rPr lang="en-US"/>
              <a:t>Create a high-fidelity prototype </a:t>
            </a:r>
          </a:p>
          <a:p>
            <a:pPr marL="171450" indent="-171450">
              <a:buFont typeface="Arial" panose="020B0604020202020204" pitchFamily="34" charset="0"/>
              <a:buChar char="•"/>
            </a:pPr>
            <a:r>
              <a:rPr lang="en-US"/>
              <a:t>Iterate on your high-fidelity prototype based on feedback from a usability study</a:t>
            </a:r>
          </a:p>
          <a:p>
            <a:pPr marL="171450" indent="-171450">
              <a:buFont typeface="Arial" panose="020B0604020202020204" pitchFamily="34" charset="0"/>
              <a:buChar char="•"/>
            </a:pPr>
            <a:r>
              <a:rPr lang="en-US"/>
              <a:t>Build case studies to showcase your</a:t>
            </a:r>
          </a:p>
        </p:txBody>
      </p:sp>
      <p:sp>
        <p:nvSpPr>
          <p:cNvPr id="4" name="Slide Number Placeholder 3"/>
          <p:cNvSpPr>
            <a:spLocks noGrp="1"/>
          </p:cNvSpPr>
          <p:nvPr>
            <p:ph type="sldNum" sz="quarter" idx="5"/>
          </p:nvPr>
        </p:nvSpPr>
        <p:spPr/>
        <p:txBody>
          <a:bodyPr/>
          <a:lstStyle/>
          <a:p>
            <a:fld id="{1E681F42-9E84-4C73-B193-94012C4E50B7}" type="slidenum">
              <a:rPr lang="en-US" smtClean="0"/>
              <a:t>2</a:t>
            </a:fld>
            <a:endParaRPr lang="en-US"/>
          </a:p>
        </p:txBody>
      </p:sp>
    </p:spTree>
    <p:extLst>
      <p:ext uri="{BB962C8B-B14F-4D97-AF65-F5344CB8AC3E}">
        <p14:creationId xmlns:p14="http://schemas.microsoft.com/office/powerpoint/2010/main" val="21952136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Helps point users to the first step they should take in their user journey. </a:t>
            </a:r>
          </a:p>
          <a:p>
            <a:pPr marL="171450" indent="-171450">
              <a:buFont typeface="Arial" panose="020B0604020202020204" pitchFamily="34" charset="0"/>
              <a:buChar char="•"/>
            </a:pPr>
            <a:r>
              <a:rPr lang="en-US"/>
              <a:t>We apply hierarchy when we create mockups to help users navigate an app effortlessly. </a:t>
            </a:r>
          </a:p>
          <a:p>
            <a:pPr marL="628650" lvl="1" indent="-171450">
              <a:buFont typeface="Arial" panose="020B0604020202020204" pitchFamily="34" charset="0"/>
              <a:buChar char="•"/>
            </a:pPr>
            <a:r>
              <a:rPr lang="en-US"/>
              <a:t>Hierarchy helps them find the most relevant information and main action buttons first. </a:t>
            </a:r>
          </a:p>
          <a:p>
            <a:pPr marL="628650" lvl="1" indent="-171450">
              <a:buFont typeface="Arial" panose="020B0604020202020204" pitchFamily="34" charset="0"/>
              <a:buChar char="•"/>
            </a:pPr>
            <a:r>
              <a:rPr lang="en-US"/>
              <a:t>Hierarchy also guides the user to the most important places on the page.</a:t>
            </a:r>
          </a:p>
          <a:p>
            <a:endParaRPr lang="en-US"/>
          </a:p>
        </p:txBody>
      </p:sp>
      <p:sp>
        <p:nvSpPr>
          <p:cNvPr id="4" name="Slide Number Placeholder 3"/>
          <p:cNvSpPr>
            <a:spLocks noGrp="1"/>
          </p:cNvSpPr>
          <p:nvPr>
            <p:ph type="sldNum" sz="quarter" idx="5"/>
          </p:nvPr>
        </p:nvSpPr>
        <p:spPr/>
        <p:txBody>
          <a:bodyPr/>
          <a:lstStyle/>
          <a:p>
            <a:fld id="{1E681F42-9E84-4C73-B193-94012C4E50B7}" type="slidenum">
              <a:rPr lang="en-US" smtClean="0"/>
              <a:t>37</a:t>
            </a:fld>
            <a:endParaRPr lang="en-US"/>
          </a:p>
        </p:txBody>
      </p:sp>
    </p:spTree>
    <p:extLst>
      <p:ext uri="{BB962C8B-B14F-4D97-AF65-F5344CB8AC3E}">
        <p14:creationId xmlns:p14="http://schemas.microsoft.com/office/powerpoint/2010/main" val="34385627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This page is part of the second step of booking an appointment.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Under the three icons indicating the steps for booking an appointment, there's the text,"Select the dog walker." Ordering this text at the top of the page indicates that most of the content underneath it will contain information about this process. Sizing the text larger makes that point even clearer.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As we move down the page, there's the next line of text, "Availability based on your date and time." This text is smaller than"select the dog walker," but larger than the details about each dog walker. It's important for the user to recognize that all of the dog walkers listed are available at the date and time they selected.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Also, notice that the names of each dog walker are in a darker gray color than the rest of the text associated with that dog walker. Remember, hierarchy highlights elements on the page by their importance. This subtle design choice indicates to the user that they should focus on the name of the dog walker first and then look at the other details. This is similar to the technique used in the headline examplewe discussed earlier.</a:t>
            </a:r>
          </a:p>
          <a:p>
            <a:endParaRPr lang="en-US"/>
          </a:p>
        </p:txBody>
      </p:sp>
      <p:sp>
        <p:nvSpPr>
          <p:cNvPr id="4" name="Slide Number Placeholder 3"/>
          <p:cNvSpPr>
            <a:spLocks noGrp="1"/>
          </p:cNvSpPr>
          <p:nvPr>
            <p:ph type="sldNum" sz="quarter" idx="5"/>
          </p:nvPr>
        </p:nvSpPr>
        <p:spPr/>
        <p:txBody>
          <a:bodyPr/>
          <a:lstStyle/>
          <a:p>
            <a:fld id="{1E681F42-9E84-4C73-B193-94012C4E50B7}" type="slidenum">
              <a:rPr lang="en-US" smtClean="0"/>
              <a:t>38</a:t>
            </a:fld>
            <a:endParaRPr lang="en-US"/>
          </a:p>
        </p:txBody>
      </p:sp>
    </p:spTree>
    <p:extLst>
      <p:ext uri="{BB962C8B-B14F-4D97-AF65-F5344CB8AC3E}">
        <p14:creationId xmlns:p14="http://schemas.microsoft.com/office/powerpoint/2010/main" val="25497706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Scale is a concept that's used to explain the size relationship between a given element and the other elements in the design. The most important elements in a design are bigger than the less important elements. </a:t>
            </a:r>
          </a:p>
          <a:p>
            <a:endParaRPr lang="en-US"/>
          </a:p>
        </p:txBody>
      </p:sp>
      <p:sp>
        <p:nvSpPr>
          <p:cNvPr id="4" name="Slide Number Placeholder 3"/>
          <p:cNvSpPr>
            <a:spLocks noGrp="1"/>
          </p:cNvSpPr>
          <p:nvPr>
            <p:ph type="sldNum" sz="quarter" idx="5"/>
          </p:nvPr>
        </p:nvSpPr>
        <p:spPr/>
        <p:txBody>
          <a:bodyPr/>
          <a:lstStyle/>
          <a:p>
            <a:fld id="{1E681F42-9E84-4C73-B193-94012C4E50B7}" type="slidenum">
              <a:rPr lang="en-US" smtClean="0"/>
              <a:t>39</a:t>
            </a:fld>
            <a:endParaRPr lang="en-US"/>
          </a:p>
        </p:txBody>
      </p:sp>
    </p:spTree>
    <p:extLst>
      <p:ext uri="{BB962C8B-B14F-4D97-AF65-F5344CB8AC3E}">
        <p14:creationId xmlns:p14="http://schemas.microsoft.com/office/powerpoint/2010/main" val="24534941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a:t>Scale is a concept that's used to explain the size relationship between a given element and the other elements in the design. The most important elements in a design are bigger than the less important elements. </a:t>
            </a:r>
          </a:p>
          <a:p>
            <a:r>
              <a:rPr lang="en-US"/>
              <a:t>So why is scale important for UX design? Well there are a few reasons. </a:t>
            </a:r>
          </a:p>
          <a:p>
            <a:pPr marL="171450" lvl="0" indent="-171450">
              <a:buFont typeface="Arial" panose="020B0604020202020204" pitchFamily="34" charset="0"/>
              <a:buChar char="•"/>
            </a:pPr>
            <a:r>
              <a:rPr lang="en-US"/>
              <a:t>First, manipulating the size or scale of a single element, like a button, is a great technique for creating emphasis. To emphasize an element, you can use scale to make that element larger than the other elements around it. Think of how using a magnifying glass can instantly enlarge your view of an object. In the same way, creating variation in size of certain elements in your design can help you highlight specific areas. </a:t>
            </a:r>
          </a:p>
          <a:p>
            <a:pPr marL="171450" lvl="0" indent="-171450">
              <a:buFont typeface="Arial" panose="020B0604020202020204" pitchFamily="34" charset="0"/>
              <a:buChar char="•"/>
            </a:pPr>
            <a:r>
              <a:rPr lang="en-US"/>
              <a:t>In addition, scale can show similarity and contrast between elements. If two elements are the same size, they are perceived as being equal or similar. However, if two elements have a large contrast in size, they're perceived as being different from one another.</a:t>
            </a:r>
          </a:p>
          <a:p>
            <a:pPr marL="171450" lvl="0" indent="-171450">
              <a:buFont typeface="Arial" panose="020B0604020202020204" pitchFamily="34" charset="0"/>
              <a:buChar char="•"/>
            </a:pPr>
            <a:r>
              <a:rPr lang="en-US"/>
              <a:t>Lastly, scale can be used to communicate visual hierarchy. Earlier you learned how hierarchy is used to communicate the order of importance for the information on a page. Scale helps to create visual hierarchy. For example, typography could be easily changed using scale to emphasize the content on a page in different ways. This image shows how different type scales can be used to create headlines</a:t>
            </a:r>
          </a:p>
          <a:p>
            <a:endParaRPr lang="en-US"/>
          </a:p>
        </p:txBody>
      </p:sp>
      <p:sp>
        <p:nvSpPr>
          <p:cNvPr id="4" name="Slide Number Placeholder 3"/>
          <p:cNvSpPr>
            <a:spLocks noGrp="1"/>
          </p:cNvSpPr>
          <p:nvPr>
            <p:ph type="sldNum" sz="quarter" idx="5"/>
          </p:nvPr>
        </p:nvSpPr>
        <p:spPr/>
        <p:txBody>
          <a:bodyPr/>
          <a:lstStyle/>
          <a:p>
            <a:fld id="{1E681F42-9E84-4C73-B193-94012C4E50B7}" type="slidenum">
              <a:rPr lang="en-US" smtClean="0"/>
              <a:t>40</a:t>
            </a:fld>
            <a:endParaRPr lang="en-US"/>
          </a:p>
        </p:txBody>
      </p:sp>
    </p:spTree>
    <p:extLst>
      <p:ext uri="{BB962C8B-B14F-4D97-AF65-F5344CB8AC3E}">
        <p14:creationId xmlns:p14="http://schemas.microsoft.com/office/powerpoint/2010/main" val="23974941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Proportion is about the balance orharmony between elements that are scaled. In other words, proportion helps UX designers make sure the size relationship between elements makes sense. This means that the elements appear to be in balance with one another. If one element in your design increases in size, then the other elements should also increase in size at the same ratein order to remain proportionate</a:t>
            </a:r>
          </a:p>
        </p:txBody>
      </p:sp>
      <p:sp>
        <p:nvSpPr>
          <p:cNvPr id="4" name="Slide Number Placeholder 3"/>
          <p:cNvSpPr>
            <a:spLocks noGrp="1"/>
          </p:cNvSpPr>
          <p:nvPr>
            <p:ph type="sldNum" sz="quarter" idx="5"/>
          </p:nvPr>
        </p:nvSpPr>
        <p:spPr/>
        <p:txBody>
          <a:bodyPr/>
          <a:lstStyle/>
          <a:p>
            <a:fld id="{1E681F42-9E84-4C73-B193-94012C4E50B7}" type="slidenum">
              <a:rPr lang="en-US" smtClean="0"/>
              <a:t>42</a:t>
            </a:fld>
            <a:endParaRPr lang="en-US"/>
          </a:p>
        </p:txBody>
      </p:sp>
    </p:spTree>
    <p:extLst>
      <p:ext uri="{BB962C8B-B14F-4D97-AF65-F5344CB8AC3E}">
        <p14:creationId xmlns:p14="http://schemas.microsoft.com/office/powerpoint/2010/main" val="29733284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Unity measures how well elements of your design work together to communicate an idea. </a:t>
            </a:r>
          </a:p>
          <a:p>
            <a:r>
              <a:rPr lang="en-US"/>
              <a:t>A design with unity is pleasing to look at, clear to the user, and easy to understand. Unity can be created by using a consistent color scheme, complementary fonts, and consistent spacing. On the other end of the spectrum is variety, which is about varying the elements in your design to break up monotony. Using diverse elements can add energy and pizzaz to a design. There are countless ways to incorporate variety in your designs, like using different shapes, colors, textures, and patterns. Do you have any walls in your house that are painted an accent color? Or have you ever paired brightly colored shoeswith a plain outfit? If so you probably understand how variety can help breakup predictable patterns. During the beginning stages of your low-fidelity wireframes, creating unity or variety is not the focus. When you create your lo-fi wireframes, your buttons and graphics are usually just black-and-white placeholders. </a:t>
            </a:r>
          </a:p>
          <a:p>
            <a:r>
              <a:rPr lang="en-US"/>
              <a:t>During this stage, you'remore concerned about how features function together and less about their appearance. When you eventually getto designing mockups, you can focus onthe whole picture. Ask yourself questions like, Did I use colors in aconsistent and purposeful way? Did the typefaces I usedwork well together? And is there enough variety to keep my design interesting? Keep in mind that neither unity nor varietyare good or bad. There are parts of yourdesign that require one or the other -- or even both. Variety can be used strategically to add visual weightand create emphasis.</a:t>
            </a:r>
          </a:p>
        </p:txBody>
      </p:sp>
      <p:sp>
        <p:nvSpPr>
          <p:cNvPr id="4" name="Slide Number Placeholder 3"/>
          <p:cNvSpPr>
            <a:spLocks noGrp="1"/>
          </p:cNvSpPr>
          <p:nvPr>
            <p:ph type="sldNum" sz="quarter" idx="5"/>
          </p:nvPr>
        </p:nvSpPr>
        <p:spPr/>
        <p:txBody>
          <a:bodyPr/>
          <a:lstStyle/>
          <a:p>
            <a:fld id="{1E681F42-9E84-4C73-B193-94012C4E50B7}" type="slidenum">
              <a:rPr lang="en-US" smtClean="0"/>
              <a:t>44</a:t>
            </a:fld>
            <a:endParaRPr lang="en-US"/>
          </a:p>
        </p:txBody>
      </p:sp>
    </p:spTree>
    <p:extLst>
      <p:ext uri="{BB962C8B-B14F-4D97-AF65-F5344CB8AC3E}">
        <p14:creationId xmlns:p14="http://schemas.microsoft.com/office/powerpoint/2010/main" val="38682180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When you eventually get to designing mockups, you can focus on the whole picture. </a:t>
            </a:r>
          </a:p>
          <a:p>
            <a:r>
              <a:rPr lang="en-US"/>
              <a:t>Ask yourself questions like, </a:t>
            </a:r>
          </a:p>
          <a:p>
            <a:pPr marL="171450" indent="-171450">
              <a:buFont typeface="Arial" panose="020B0604020202020204" pitchFamily="34" charset="0"/>
              <a:buChar char="•"/>
            </a:pPr>
            <a:r>
              <a:rPr lang="en-US"/>
              <a:t>Did I use colors in a consistent and purposeful way? </a:t>
            </a:r>
          </a:p>
          <a:p>
            <a:pPr marL="171450" indent="-171450">
              <a:buFont typeface="Arial" panose="020B0604020202020204" pitchFamily="34" charset="0"/>
              <a:buChar char="•"/>
            </a:pPr>
            <a:r>
              <a:rPr lang="en-US"/>
              <a:t>Did the typefaces I used work well together? </a:t>
            </a:r>
          </a:p>
          <a:p>
            <a:pPr marL="171450" indent="-171450">
              <a:buFont typeface="Arial" panose="020B0604020202020204" pitchFamily="34" charset="0"/>
              <a:buChar char="•"/>
            </a:pPr>
            <a:r>
              <a:rPr lang="en-US"/>
              <a:t>And is there enough variety to keep my design interesting? </a:t>
            </a:r>
          </a:p>
          <a:p>
            <a:pPr marL="0" indent="0">
              <a:buFont typeface="Arial" panose="020B0604020202020204" pitchFamily="34" charset="0"/>
              <a:buNone/>
            </a:pPr>
            <a:r>
              <a:rPr lang="en-US"/>
              <a:t>Keep in mind that neither unity nor variety are good or bad. There are parts of your design that require one or the other -- or even both. Variety can be used strategically to add visual weight and create emphasis</a:t>
            </a:r>
          </a:p>
        </p:txBody>
      </p:sp>
      <p:sp>
        <p:nvSpPr>
          <p:cNvPr id="4" name="Slide Number Placeholder 3"/>
          <p:cNvSpPr>
            <a:spLocks noGrp="1"/>
          </p:cNvSpPr>
          <p:nvPr>
            <p:ph type="sldNum" sz="quarter" idx="5"/>
          </p:nvPr>
        </p:nvSpPr>
        <p:spPr/>
        <p:txBody>
          <a:bodyPr/>
          <a:lstStyle/>
          <a:p>
            <a:fld id="{1E681F42-9E84-4C73-B193-94012C4E50B7}" type="slidenum">
              <a:rPr lang="en-US" smtClean="0"/>
              <a:t>45</a:t>
            </a:fld>
            <a:endParaRPr lang="en-US"/>
          </a:p>
        </p:txBody>
      </p:sp>
    </p:spTree>
    <p:extLst>
      <p:ext uri="{BB962C8B-B14F-4D97-AF65-F5344CB8AC3E}">
        <p14:creationId xmlns:p14="http://schemas.microsoft.com/office/powerpoint/2010/main" val="2984504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 name="Group 2"/>
          <p:cNvGrpSpPr>
            <a:grpSpLocks/>
          </p:cNvGrpSpPr>
          <p:nvPr/>
        </p:nvGrpSpPr>
        <p:grpSpPr bwMode="auto">
          <a:xfrm>
            <a:off x="0" y="0"/>
            <a:ext cx="9144000" cy="6858000"/>
            <a:chOff x="0" y="0"/>
            <a:chExt cx="5760" cy="4320"/>
          </a:xfrm>
        </p:grpSpPr>
        <p:sp>
          <p:nvSpPr>
            <p:cNvPr id="5" name="Rectangle 3"/>
            <p:cNvSpPr>
              <a:spLocks noChangeArrowheads="1"/>
            </p:cNvSpPr>
            <p:nvPr/>
          </p:nvSpPr>
          <p:spPr bwMode="hidden">
            <a:xfrm>
              <a:off x="0" y="0"/>
              <a:ext cx="2208" cy="4320"/>
            </a:xfrm>
            <a:prstGeom prst="rect">
              <a:avLst/>
            </a:prstGeom>
            <a:gradFill rotWithShape="0">
              <a:gsLst>
                <a:gs pos="0">
                  <a:srgbClr val="CCCCE6"/>
                </a:gs>
                <a:gs pos="100000">
                  <a:srgbClr val="FFFFFF"/>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endParaRPr lang="vi-VN" altLang="vi-VN" sz="2100">
                <a:solidFill>
                  <a:srgbClr val="000000"/>
                </a:solidFill>
              </a:endParaRPr>
            </a:p>
          </p:txBody>
        </p:sp>
        <p:sp>
          <p:nvSpPr>
            <p:cNvPr id="6" name="Rectangle 4"/>
            <p:cNvSpPr>
              <a:spLocks noChangeArrowheads="1"/>
            </p:cNvSpPr>
            <p:nvPr/>
          </p:nvSpPr>
          <p:spPr bwMode="hidden">
            <a:xfrm>
              <a:off x="1081" y="1065"/>
              <a:ext cx="4679" cy="1596"/>
            </a:xfrm>
            <a:prstGeom prst="rect">
              <a:avLst/>
            </a:prstGeom>
            <a:solidFill>
              <a:srgbClr val="00007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grpSp>
          <p:nvGrpSpPr>
            <p:cNvPr id="7" name="Group 5"/>
            <p:cNvGrpSpPr>
              <a:grpSpLocks/>
            </p:cNvGrpSpPr>
            <p:nvPr/>
          </p:nvGrpSpPr>
          <p:grpSpPr bwMode="auto">
            <a:xfrm>
              <a:off x="0" y="672"/>
              <a:ext cx="1806" cy="1989"/>
              <a:chOff x="0" y="672"/>
              <a:chExt cx="1806" cy="1989"/>
            </a:xfrm>
          </p:grpSpPr>
          <p:sp>
            <p:nvSpPr>
              <p:cNvPr id="8" name="Rectangle 6"/>
              <p:cNvSpPr>
                <a:spLocks noChangeArrowheads="1"/>
              </p:cNvSpPr>
              <p:nvPr userDrawn="1"/>
            </p:nvSpPr>
            <p:spPr bwMode="auto">
              <a:xfrm>
                <a:off x="361" y="2257"/>
                <a:ext cx="363" cy="404"/>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9" name="Rectangle 7"/>
              <p:cNvSpPr>
                <a:spLocks noChangeArrowheads="1"/>
              </p:cNvSpPr>
              <p:nvPr userDrawn="1"/>
            </p:nvSpPr>
            <p:spPr bwMode="auto">
              <a:xfrm>
                <a:off x="1081" y="1065"/>
                <a:ext cx="362" cy="405"/>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0" name="Rectangle 8"/>
              <p:cNvSpPr>
                <a:spLocks noChangeArrowheads="1"/>
              </p:cNvSpPr>
              <p:nvPr userDrawn="1"/>
            </p:nvSpPr>
            <p:spPr bwMode="auto">
              <a:xfrm>
                <a:off x="1437" y="672"/>
                <a:ext cx="369" cy="400"/>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1" name="Rectangle 9"/>
              <p:cNvSpPr>
                <a:spLocks noChangeArrowheads="1"/>
              </p:cNvSpPr>
              <p:nvPr userDrawn="1"/>
            </p:nvSpPr>
            <p:spPr bwMode="auto">
              <a:xfrm>
                <a:off x="719" y="2257"/>
                <a:ext cx="368" cy="404"/>
              </a:xfrm>
              <a:prstGeom prst="rect">
                <a:avLst/>
              </a:prstGeom>
              <a:solidFill>
                <a:srgbClr val="00007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2" name="Rectangle 10"/>
              <p:cNvSpPr>
                <a:spLocks noChangeArrowheads="1"/>
              </p:cNvSpPr>
              <p:nvPr userDrawn="1"/>
            </p:nvSpPr>
            <p:spPr bwMode="auto">
              <a:xfrm>
                <a:off x="1437" y="1065"/>
                <a:ext cx="369" cy="405"/>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3" name="Rectangle 11"/>
              <p:cNvSpPr>
                <a:spLocks noChangeArrowheads="1"/>
              </p:cNvSpPr>
              <p:nvPr userDrawn="1"/>
            </p:nvSpPr>
            <p:spPr bwMode="auto">
              <a:xfrm>
                <a:off x="719" y="1464"/>
                <a:ext cx="368" cy="399"/>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4" name="Rectangle 12"/>
              <p:cNvSpPr>
                <a:spLocks noChangeArrowheads="1"/>
              </p:cNvSpPr>
              <p:nvPr userDrawn="1"/>
            </p:nvSpPr>
            <p:spPr bwMode="auto">
              <a:xfrm>
                <a:off x="0" y="1464"/>
                <a:ext cx="367" cy="399"/>
              </a:xfrm>
              <a:prstGeom prst="rect">
                <a:avLst/>
              </a:prstGeom>
              <a:solidFill>
                <a:srgbClr val="00007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5" name="Rectangle 13"/>
              <p:cNvSpPr>
                <a:spLocks noChangeArrowheads="1"/>
              </p:cNvSpPr>
              <p:nvPr userDrawn="1"/>
            </p:nvSpPr>
            <p:spPr bwMode="auto">
              <a:xfrm>
                <a:off x="1081" y="1464"/>
                <a:ext cx="362" cy="399"/>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6" name="Rectangle 14"/>
              <p:cNvSpPr>
                <a:spLocks noChangeArrowheads="1"/>
              </p:cNvSpPr>
              <p:nvPr userDrawn="1"/>
            </p:nvSpPr>
            <p:spPr bwMode="auto">
              <a:xfrm>
                <a:off x="361" y="1857"/>
                <a:ext cx="363" cy="406"/>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7" name="Rectangle 15"/>
              <p:cNvSpPr>
                <a:spLocks noChangeArrowheads="1"/>
              </p:cNvSpPr>
              <p:nvPr userDrawn="1"/>
            </p:nvSpPr>
            <p:spPr bwMode="auto">
              <a:xfrm>
                <a:off x="719" y="1857"/>
                <a:ext cx="368" cy="406"/>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grpSp>
      </p:grpSp>
      <p:sp>
        <p:nvSpPr>
          <p:cNvPr id="2" name="Title 1"/>
          <p:cNvSpPr>
            <a:spLocks noGrp="1"/>
          </p:cNvSpPr>
          <p:nvPr>
            <p:ph type="ctrTitle"/>
          </p:nvPr>
        </p:nvSpPr>
        <p:spPr>
          <a:xfrm>
            <a:off x="2867026" y="1690688"/>
            <a:ext cx="6276974" cy="2533649"/>
          </a:xfrm>
        </p:spPr>
        <p:txBody>
          <a:bodyPr>
            <a:normAutofit/>
          </a:bodyPr>
          <a:lstStyle>
            <a:lvl1pPr>
              <a:defRPr sz="4800">
                <a:solidFill>
                  <a:schemeClr val="bg1"/>
                </a:solidFill>
              </a:defRPr>
            </a:lvl1pPr>
          </a:lstStyle>
          <a:p>
            <a:r>
              <a:rPr lang="en-US"/>
              <a:t>Click to edit Master title style</a:t>
            </a:r>
          </a:p>
        </p:txBody>
      </p:sp>
      <p:sp>
        <p:nvSpPr>
          <p:cNvPr id="3" name="Subtitle 2"/>
          <p:cNvSpPr>
            <a:spLocks noGrp="1"/>
          </p:cNvSpPr>
          <p:nvPr>
            <p:ph type="subTitle" idx="1"/>
          </p:nvPr>
        </p:nvSpPr>
        <p:spPr>
          <a:xfrm>
            <a:off x="2847431" y="4267200"/>
            <a:ext cx="6296569" cy="1752600"/>
          </a:xfrm>
        </p:spPr>
        <p:txBody>
          <a:bodyPr/>
          <a:lstStyle>
            <a:lvl1pPr marL="0" indent="0" algn="ctr">
              <a:buNone/>
              <a:defRPr sz="32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18" name="Date Placeholder 3"/>
          <p:cNvSpPr>
            <a:spLocks noGrp="1"/>
          </p:cNvSpPr>
          <p:nvPr>
            <p:ph type="dt" sz="half" idx="10"/>
          </p:nvPr>
        </p:nvSpPr>
        <p:spPr/>
        <p:txBody>
          <a:bodyPr/>
          <a:lstStyle>
            <a:lvl1pPr>
              <a:defRPr/>
            </a:lvl1pPr>
          </a:lstStyle>
          <a:p>
            <a:fld id="{75C174D5-0113-4259-98F0-37CC1DF77000}" type="datetime1">
              <a:rPr lang="en-US" smtClean="0"/>
              <a:t>12/4/2023</a:t>
            </a:fld>
            <a:endParaRPr lang="en-US"/>
          </a:p>
        </p:txBody>
      </p:sp>
      <p:sp>
        <p:nvSpPr>
          <p:cNvPr id="19" name="Footer Placeholder 4"/>
          <p:cNvSpPr>
            <a:spLocks noGrp="1"/>
          </p:cNvSpPr>
          <p:nvPr>
            <p:ph type="ftr" sz="quarter" idx="11"/>
          </p:nvPr>
        </p:nvSpPr>
        <p:spPr/>
        <p:txBody>
          <a:bodyPr/>
          <a:lstStyle>
            <a:lvl1pPr>
              <a:defRPr/>
            </a:lvl1pPr>
          </a:lstStyle>
          <a:p>
            <a:endParaRPr lang="en-US"/>
          </a:p>
        </p:txBody>
      </p:sp>
      <p:sp>
        <p:nvSpPr>
          <p:cNvPr id="20" name="Slide Number Placeholder 5"/>
          <p:cNvSpPr>
            <a:spLocks noGrp="1"/>
          </p:cNvSpPr>
          <p:nvPr>
            <p:ph type="sldNum" sz="quarter" idx="12"/>
          </p:nvPr>
        </p:nvSpPr>
        <p:spPr/>
        <p:txBody>
          <a:bodyPr/>
          <a:lstStyle>
            <a:lvl1pPr>
              <a:defRPr lang="en-US" altLang="en-US" smtClean="0"/>
            </a:lvl1pPr>
          </a:lstStyle>
          <a:p>
            <a:fld id="{B6F15528-21DE-4FAA-801E-634DDDAF4B2B}" type="slidenum">
              <a:rPr lang="en-US" smtClean="0"/>
              <a:t>‹#›</a:t>
            </a:fld>
            <a:endParaRPr lang="en-US"/>
          </a:p>
        </p:txBody>
      </p:sp>
    </p:spTree>
    <p:extLst>
      <p:ext uri="{BB962C8B-B14F-4D97-AF65-F5344CB8AC3E}">
        <p14:creationId xmlns:p14="http://schemas.microsoft.com/office/powerpoint/2010/main" val="3420191577"/>
      </p:ext>
    </p:extLst>
  </p:cSld>
  <p:clrMapOvr>
    <a:masterClrMapping/>
  </p:clrMapOvr>
  <p:transition spd="slow"/>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422638"/>
            <a:ext cx="8229600" cy="962025"/>
          </a:xfrm>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fld id="{B8F45AD6-00BF-4BF7-93C3-60258E46BD1E}" type="datetime1">
              <a:rPr lang="en-US" smtClean="0"/>
              <a:t>12/4/2023</a:t>
            </a:fld>
            <a:endParaRPr lang="en-US"/>
          </a:p>
        </p:txBody>
      </p:sp>
      <p:sp>
        <p:nvSpPr>
          <p:cNvPr id="4" name="Footer Placeholder 4"/>
          <p:cNvSpPr>
            <a:spLocks noGrp="1"/>
          </p:cNvSpPr>
          <p:nvPr>
            <p:ph type="ftr" sz="quarter" idx="11"/>
          </p:nvPr>
        </p:nvSpPr>
        <p:spPr/>
        <p:txBody>
          <a:bodyPr/>
          <a:lstStyle>
            <a:lvl1pPr>
              <a:defRPr/>
            </a:lvl1pPr>
          </a:lstStyle>
          <a:p>
            <a:endParaRPr lang="en-US"/>
          </a:p>
        </p:txBody>
      </p:sp>
      <p:sp>
        <p:nvSpPr>
          <p:cNvPr id="5" name="Slide Number Placeholder 5"/>
          <p:cNvSpPr>
            <a:spLocks noGrp="1"/>
          </p:cNvSpPr>
          <p:nvPr>
            <p:ph type="sldNum" sz="quarter" idx="12"/>
          </p:nvPr>
        </p:nvSpPr>
        <p:spPr/>
        <p:txBody>
          <a:bodyPr/>
          <a:lstStyle>
            <a:lvl1pPr>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70543149"/>
      </p:ext>
    </p:extLst>
  </p:cSld>
  <p:clrMapOvr>
    <a:masterClrMapping/>
  </p:clrMapOvr>
  <p:transition>
    <p:dissolv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Big 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422638"/>
            <a:ext cx="8229600" cy="1253762"/>
          </a:xfrm>
        </p:spPr>
        <p:txBody>
          <a:bodyPr/>
          <a:lstStyle>
            <a:lvl1pPr>
              <a:lnSpc>
                <a:spcPct val="90000"/>
              </a:lnSpc>
              <a:defRPr/>
            </a:lvl1pPr>
          </a:lstStyle>
          <a:p>
            <a:r>
              <a:rPr lang="en-US"/>
              <a:t>Click to edit </a:t>
            </a:r>
            <a:br>
              <a:rPr lang="en-US"/>
            </a:br>
            <a:r>
              <a:rPr lang="en-US"/>
              <a:t>Master title style</a:t>
            </a:r>
          </a:p>
        </p:txBody>
      </p:sp>
      <p:sp>
        <p:nvSpPr>
          <p:cNvPr id="3" name="Date Placeholder 3"/>
          <p:cNvSpPr>
            <a:spLocks noGrp="1"/>
          </p:cNvSpPr>
          <p:nvPr>
            <p:ph type="dt" sz="half" idx="10"/>
          </p:nvPr>
        </p:nvSpPr>
        <p:spPr/>
        <p:txBody>
          <a:bodyPr/>
          <a:lstStyle>
            <a:lvl1pPr>
              <a:defRPr/>
            </a:lvl1pPr>
          </a:lstStyle>
          <a:p>
            <a:fld id="{75C174D5-0113-4259-98F0-37CC1DF77000}" type="datetime1">
              <a:rPr lang="en-US" smtClean="0"/>
              <a:t>12/4/2023</a:t>
            </a:fld>
            <a:endParaRPr lang="en-US"/>
          </a:p>
        </p:txBody>
      </p:sp>
      <p:sp>
        <p:nvSpPr>
          <p:cNvPr id="4" name="Footer Placeholder 4"/>
          <p:cNvSpPr>
            <a:spLocks noGrp="1"/>
          </p:cNvSpPr>
          <p:nvPr>
            <p:ph type="ftr" sz="quarter" idx="11"/>
          </p:nvPr>
        </p:nvSpPr>
        <p:spPr/>
        <p:txBody>
          <a:bodyPr/>
          <a:lstStyle>
            <a:lvl1pPr>
              <a:defRPr/>
            </a:lvl1pPr>
          </a:lstStyle>
          <a:p>
            <a:endParaRPr lang="en-US"/>
          </a:p>
        </p:txBody>
      </p:sp>
      <p:sp>
        <p:nvSpPr>
          <p:cNvPr id="5" name="Slide Number Placeholder 5"/>
          <p:cNvSpPr>
            <a:spLocks noGrp="1"/>
          </p:cNvSpPr>
          <p:nvPr>
            <p:ph type="sldNum" sz="quarter" idx="12"/>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1798079511"/>
      </p:ext>
    </p:extLst>
  </p:cSld>
  <p:clrMapOvr>
    <a:masterClrMapping/>
  </p:clrMapOvr>
  <p:transition>
    <p:dissolv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fld id="{84311759-88B6-4308-BE58-5BED54BFBE85}" type="datetime1">
              <a:rPr lang="en-US" smtClean="0"/>
              <a:t>12/4/2023</a:t>
            </a:fld>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143873087"/>
      </p:ext>
    </p:extLst>
  </p:cSld>
  <p:clrMapOvr>
    <a:masterClrMapping/>
  </p:clrMapOvr>
  <p:transition>
    <p:dissolv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User Story Template">
  <p:cSld name="User Story Template">
    <p:spTree>
      <p:nvGrpSpPr>
        <p:cNvPr id="1" name="Shape 145"/>
        <p:cNvGrpSpPr/>
        <p:nvPr/>
      </p:nvGrpSpPr>
      <p:grpSpPr>
        <a:xfrm>
          <a:off x="0" y="0"/>
          <a:ext cx="0" cy="0"/>
          <a:chOff x="0" y="0"/>
          <a:chExt cx="0" cy="0"/>
        </a:xfrm>
      </p:grpSpPr>
      <p:sp>
        <p:nvSpPr>
          <p:cNvPr id="146" name="Google Shape;146;p20"/>
          <p:cNvSpPr txBox="1"/>
          <p:nvPr/>
        </p:nvSpPr>
        <p:spPr>
          <a:xfrm>
            <a:off x="-125" y="667533"/>
            <a:ext cx="9144000" cy="643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2200" b="1" i="0" u="sng" strike="noStrike" cap="none">
                <a:solidFill>
                  <a:srgbClr val="3C4043"/>
                </a:solidFill>
                <a:latin typeface="Google Sans"/>
                <a:ea typeface="Google Sans"/>
                <a:cs typeface="Google Sans"/>
                <a:sym typeface="Google Sans"/>
              </a:rPr>
              <a:t>U</a:t>
            </a:r>
            <a:r>
              <a:rPr lang="en" sz="2200" b="1" u="sng">
                <a:solidFill>
                  <a:srgbClr val="3C4043"/>
                </a:solidFill>
                <a:latin typeface="Google Sans"/>
                <a:ea typeface="Google Sans"/>
                <a:cs typeface="Google Sans"/>
                <a:sym typeface="Google Sans"/>
              </a:rPr>
              <a:t>SER</a:t>
            </a:r>
            <a:r>
              <a:rPr lang="en" sz="2200" b="1" i="0" u="sng" strike="noStrike" cap="none">
                <a:solidFill>
                  <a:srgbClr val="3C4043"/>
                </a:solidFill>
                <a:latin typeface="Google Sans"/>
                <a:ea typeface="Google Sans"/>
                <a:cs typeface="Google Sans"/>
                <a:sym typeface="Google Sans"/>
              </a:rPr>
              <a:t> S</a:t>
            </a:r>
            <a:r>
              <a:rPr lang="en" sz="2200" b="1" u="sng">
                <a:solidFill>
                  <a:srgbClr val="3C4043"/>
                </a:solidFill>
                <a:latin typeface="Google Sans"/>
                <a:ea typeface="Google Sans"/>
                <a:cs typeface="Google Sans"/>
                <a:sym typeface="Google Sans"/>
              </a:rPr>
              <a:t>TORY</a:t>
            </a:r>
            <a:endParaRPr sz="2200" b="1" i="0" u="sng" strike="noStrike" cap="none">
              <a:solidFill>
                <a:srgbClr val="3C4043"/>
              </a:solidFill>
              <a:latin typeface="Google Sans"/>
              <a:ea typeface="Google Sans"/>
              <a:cs typeface="Google Sans"/>
              <a:sym typeface="Google Sans"/>
            </a:endParaRPr>
          </a:p>
        </p:txBody>
      </p:sp>
      <p:sp>
        <p:nvSpPr>
          <p:cNvPr id="147" name="Google Shape;147;p20"/>
          <p:cNvSpPr txBox="1"/>
          <p:nvPr/>
        </p:nvSpPr>
        <p:spPr>
          <a:xfrm>
            <a:off x="216675" y="1838200"/>
            <a:ext cx="1152900" cy="643600"/>
          </a:xfrm>
          <a:prstGeom prst="rect">
            <a:avLst/>
          </a:prstGeom>
          <a:noFill/>
          <a:ln>
            <a:noFill/>
          </a:ln>
        </p:spPr>
        <p:txBody>
          <a:bodyPr spcFirstLastPara="1" wrap="square" lIns="91425" tIns="91425" rIns="91425" bIns="0"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 sz="1900" b="1" i="0" u="none" strike="noStrike" cap="none">
                <a:solidFill>
                  <a:srgbClr val="3C4043"/>
                </a:solidFill>
                <a:latin typeface="Google Sans"/>
                <a:ea typeface="Google Sans"/>
                <a:cs typeface="Google Sans"/>
                <a:sym typeface="Google Sans"/>
              </a:rPr>
              <a:t>As a/an</a:t>
            </a:r>
            <a:endParaRPr sz="1900" b="1" i="0" u="none" strike="noStrike" cap="none">
              <a:solidFill>
                <a:srgbClr val="3C4043"/>
              </a:solidFill>
              <a:latin typeface="Google Sans"/>
              <a:ea typeface="Google Sans"/>
              <a:cs typeface="Google Sans"/>
              <a:sym typeface="Google Sans"/>
            </a:endParaRPr>
          </a:p>
        </p:txBody>
      </p:sp>
      <p:sp>
        <p:nvSpPr>
          <p:cNvPr id="148" name="Google Shape;148;p20"/>
          <p:cNvSpPr txBox="1"/>
          <p:nvPr/>
        </p:nvSpPr>
        <p:spPr>
          <a:xfrm>
            <a:off x="267775" y="2998267"/>
            <a:ext cx="1332600" cy="643600"/>
          </a:xfrm>
          <a:prstGeom prst="rect">
            <a:avLst/>
          </a:prstGeom>
          <a:noFill/>
          <a:ln>
            <a:noFill/>
          </a:ln>
        </p:spPr>
        <p:txBody>
          <a:bodyPr spcFirstLastPara="1" wrap="square" lIns="0" tIns="91425" rIns="91425" bIns="0"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 sz="1900" b="1" i="0" u="none" strike="noStrike" cap="none">
                <a:solidFill>
                  <a:srgbClr val="3C4043"/>
                </a:solidFill>
                <a:latin typeface="Google Sans"/>
                <a:ea typeface="Google Sans"/>
                <a:cs typeface="Google Sans"/>
                <a:sym typeface="Google Sans"/>
              </a:rPr>
              <a:t>I want to</a:t>
            </a:r>
            <a:endParaRPr sz="1900" b="1" i="0" u="none" strike="noStrike" cap="none">
              <a:solidFill>
                <a:srgbClr val="3C4043"/>
              </a:solidFill>
              <a:latin typeface="Google Sans"/>
              <a:ea typeface="Google Sans"/>
              <a:cs typeface="Google Sans"/>
              <a:sym typeface="Google Sans"/>
            </a:endParaRPr>
          </a:p>
        </p:txBody>
      </p:sp>
      <p:sp>
        <p:nvSpPr>
          <p:cNvPr id="149" name="Google Shape;149;p20"/>
          <p:cNvSpPr txBox="1"/>
          <p:nvPr/>
        </p:nvSpPr>
        <p:spPr>
          <a:xfrm>
            <a:off x="292875" y="4355300"/>
            <a:ext cx="1041300" cy="643600"/>
          </a:xfrm>
          <a:prstGeom prst="rect">
            <a:avLst/>
          </a:prstGeom>
          <a:noFill/>
          <a:ln>
            <a:noFill/>
          </a:ln>
        </p:spPr>
        <p:txBody>
          <a:bodyPr spcFirstLastPara="1" wrap="square" lIns="0" tIns="91425" rIns="91425" bIns="0"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 sz="1900" b="1" i="0" u="none" strike="noStrike" cap="none">
                <a:solidFill>
                  <a:srgbClr val="3C4043"/>
                </a:solidFill>
                <a:latin typeface="Google Sans"/>
                <a:ea typeface="Google Sans"/>
                <a:cs typeface="Google Sans"/>
                <a:sym typeface="Google Sans"/>
              </a:rPr>
              <a:t>so that</a:t>
            </a:r>
            <a:endParaRPr sz="1900" b="1" i="0" u="none" strike="noStrike" cap="none">
              <a:solidFill>
                <a:srgbClr val="3C4043"/>
              </a:solidFill>
              <a:latin typeface="Google Sans"/>
              <a:ea typeface="Google Sans"/>
              <a:cs typeface="Google Sans"/>
              <a:sym typeface="Google Sans"/>
            </a:endParaRPr>
          </a:p>
        </p:txBody>
      </p:sp>
      <p:sp>
        <p:nvSpPr>
          <p:cNvPr id="150" name="Google Shape;150;p20"/>
          <p:cNvSpPr txBox="1"/>
          <p:nvPr/>
        </p:nvSpPr>
        <p:spPr>
          <a:xfrm>
            <a:off x="1370400" y="2367267"/>
            <a:ext cx="7273200" cy="442800"/>
          </a:xfrm>
          <a:prstGeom prst="rect">
            <a:avLst/>
          </a:prstGeom>
          <a:noFill/>
          <a:ln>
            <a:noFill/>
          </a:ln>
        </p:spPr>
        <p:txBody>
          <a:bodyPr spcFirstLastPara="1" wrap="square" lIns="91425" tIns="45700" rIns="91425" bIns="91425"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i="0" u="none" strike="noStrike" cap="none">
                <a:solidFill>
                  <a:srgbClr val="575757"/>
                </a:solidFill>
                <a:latin typeface="Google Sans"/>
                <a:ea typeface="Google Sans"/>
                <a:cs typeface="Google Sans"/>
                <a:sym typeface="Google Sans"/>
              </a:rPr>
              <a:t>type of user</a:t>
            </a:r>
            <a:endParaRPr sz="1200" i="0" u="none" strike="noStrike" cap="none">
              <a:solidFill>
                <a:srgbClr val="575757"/>
              </a:solidFill>
              <a:latin typeface="Google Sans"/>
              <a:ea typeface="Google Sans"/>
              <a:cs typeface="Google Sans"/>
              <a:sym typeface="Google Sans"/>
            </a:endParaRPr>
          </a:p>
        </p:txBody>
      </p:sp>
      <p:sp>
        <p:nvSpPr>
          <p:cNvPr id="151" name="Google Shape;151;p20"/>
          <p:cNvSpPr txBox="1"/>
          <p:nvPr/>
        </p:nvSpPr>
        <p:spPr>
          <a:xfrm>
            <a:off x="1370325" y="3505000"/>
            <a:ext cx="7273200" cy="442800"/>
          </a:xfrm>
          <a:prstGeom prst="rect">
            <a:avLst/>
          </a:prstGeom>
          <a:noFill/>
          <a:ln>
            <a:noFill/>
          </a:ln>
        </p:spPr>
        <p:txBody>
          <a:bodyPr spcFirstLastPara="1" wrap="square" lIns="91425" tIns="45700" rIns="91425" bIns="91425"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i="0" u="none" strike="noStrike" cap="none">
                <a:solidFill>
                  <a:srgbClr val="575757"/>
                </a:solidFill>
                <a:latin typeface="Google Sans"/>
                <a:ea typeface="Google Sans"/>
                <a:cs typeface="Google Sans"/>
                <a:sym typeface="Google Sans"/>
              </a:rPr>
              <a:t>action</a:t>
            </a:r>
            <a:endParaRPr sz="1200" i="0" u="none" strike="noStrike" cap="none">
              <a:solidFill>
                <a:srgbClr val="575757"/>
              </a:solidFill>
              <a:latin typeface="Google Sans"/>
              <a:ea typeface="Google Sans"/>
              <a:cs typeface="Google Sans"/>
              <a:sym typeface="Google Sans"/>
            </a:endParaRPr>
          </a:p>
        </p:txBody>
      </p:sp>
      <p:sp>
        <p:nvSpPr>
          <p:cNvPr id="152" name="Google Shape;152;p20"/>
          <p:cNvSpPr txBox="1"/>
          <p:nvPr/>
        </p:nvSpPr>
        <p:spPr>
          <a:xfrm>
            <a:off x="1370400" y="4825033"/>
            <a:ext cx="7273200" cy="410800"/>
          </a:xfrm>
          <a:prstGeom prst="rect">
            <a:avLst/>
          </a:prstGeom>
          <a:noFill/>
          <a:ln>
            <a:noFill/>
          </a:ln>
        </p:spPr>
        <p:txBody>
          <a:bodyPr spcFirstLastPara="1" wrap="square" lIns="91425" tIns="45700" rIns="91425" bIns="91425"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i="0" u="none" strike="noStrike" cap="none">
                <a:solidFill>
                  <a:srgbClr val="575757"/>
                </a:solidFill>
                <a:latin typeface="Google Sans"/>
                <a:ea typeface="Google Sans"/>
                <a:cs typeface="Google Sans"/>
                <a:sym typeface="Google Sans"/>
              </a:rPr>
              <a:t>benefit</a:t>
            </a:r>
            <a:endParaRPr sz="1200" i="0" u="none" strike="noStrike" cap="none">
              <a:solidFill>
                <a:srgbClr val="575757"/>
              </a:solidFill>
              <a:latin typeface="Google Sans"/>
              <a:ea typeface="Google Sans"/>
              <a:cs typeface="Google Sans"/>
              <a:sym typeface="Google Sans"/>
            </a:endParaRPr>
          </a:p>
        </p:txBody>
      </p:sp>
      <p:sp>
        <p:nvSpPr>
          <p:cNvPr id="153" name="Google Shape;153;p20"/>
          <p:cNvSpPr txBox="1"/>
          <p:nvPr/>
        </p:nvSpPr>
        <p:spPr>
          <a:xfrm>
            <a:off x="8572800" y="4178367"/>
            <a:ext cx="122700" cy="691600"/>
          </a:xfrm>
          <a:prstGeom prst="rect">
            <a:avLst/>
          </a:prstGeom>
          <a:noFill/>
          <a:ln>
            <a:noFill/>
          </a:ln>
        </p:spPr>
        <p:txBody>
          <a:bodyPr spcFirstLastPara="1" wrap="square" lIns="0"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i="0" u="none" strike="noStrike" cap="none">
                <a:solidFill>
                  <a:srgbClr val="5F6368"/>
                </a:solidFill>
                <a:latin typeface="Google Sans"/>
                <a:ea typeface="Google Sans"/>
                <a:cs typeface="Google Sans"/>
                <a:sym typeface="Google Sans"/>
              </a:rPr>
              <a:t>.</a:t>
            </a:r>
            <a:endParaRPr sz="2400" i="0" u="none" strike="noStrike" cap="none">
              <a:solidFill>
                <a:srgbClr val="5F6368"/>
              </a:solidFill>
              <a:latin typeface="Google Sans"/>
              <a:ea typeface="Google Sans"/>
              <a:cs typeface="Google Sans"/>
              <a:sym typeface="Google Sans"/>
            </a:endParaRPr>
          </a:p>
        </p:txBody>
      </p:sp>
      <p:cxnSp>
        <p:nvCxnSpPr>
          <p:cNvPr id="154" name="Google Shape;154;p20"/>
          <p:cNvCxnSpPr/>
          <p:nvPr/>
        </p:nvCxnSpPr>
        <p:spPr>
          <a:xfrm>
            <a:off x="1370408" y="2285028"/>
            <a:ext cx="7273200" cy="0"/>
          </a:xfrm>
          <a:prstGeom prst="straightConnector1">
            <a:avLst/>
          </a:prstGeom>
          <a:noFill/>
          <a:ln w="19050" cap="flat" cmpd="sng">
            <a:solidFill>
              <a:schemeClr val="dk2"/>
            </a:solidFill>
            <a:prstDash val="solid"/>
            <a:round/>
            <a:headEnd type="none" w="med" len="med"/>
            <a:tailEnd type="none" w="med" len="med"/>
          </a:ln>
        </p:spPr>
      </p:cxnSp>
      <p:cxnSp>
        <p:nvCxnSpPr>
          <p:cNvPr id="155" name="Google Shape;155;p20"/>
          <p:cNvCxnSpPr/>
          <p:nvPr/>
        </p:nvCxnSpPr>
        <p:spPr>
          <a:xfrm>
            <a:off x="1370408" y="3504228"/>
            <a:ext cx="7273200" cy="0"/>
          </a:xfrm>
          <a:prstGeom prst="straightConnector1">
            <a:avLst/>
          </a:prstGeom>
          <a:noFill/>
          <a:ln w="19050" cap="flat" cmpd="sng">
            <a:solidFill>
              <a:schemeClr val="dk2"/>
            </a:solidFill>
            <a:prstDash val="solid"/>
            <a:round/>
            <a:headEnd type="none" w="med" len="med"/>
            <a:tailEnd type="none" w="med" len="med"/>
          </a:ln>
        </p:spPr>
      </p:cxnSp>
      <p:cxnSp>
        <p:nvCxnSpPr>
          <p:cNvPr id="156" name="Google Shape;156;p20"/>
          <p:cNvCxnSpPr/>
          <p:nvPr/>
        </p:nvCxnSpPr>
        <p:spPr>
          <a:xfrm>
            <a:off x="1370408" y="4825028"/>
            <a:ext cx="7273200" cy="0"/>
          </a:xfrm>
          <a:prstGeom prst="straightConnector1">
            <a:avLst/>
          </a:prstGeom>
          <a:noFill/>
          <a:ln w="19050" cap="flat" cmpd="sng">
            <a:solidFill>
              <a:schemeClr val="dk2"/>
            </a:solidFill>
            <a:prstDash val="solid"/>
            <a:round/>
            <a:headEnd type="none" w="med" len="med"/>
            <a:tailEnd type="none" w="med" len="med"/>
          </a:ln>
        </p:spPr>
      </p:cxnSp>
      <p:sp>
        <p:nvSpPr>
          <p:cNvPr id="157" name="Google Shape;157;p20"/>
          <p:cNvSpPr txBox="1">
            <a:spLocks noGrp="1"/>
          </p:cNvSpPr>
          <p:nvPr>
            <p:ph type="body" idx="1"/>
          </p:nvPr>
        </p:nvSpPr>
        <p:spPr>
          <a:xfrm>
            <a:off x="1364425" y="1827200"/>
            <a:ext cx="7273200" cy="442800"/>
          </a:xfrm>
          <a:prstGeom prst="rect">
            <a:avLst/>
          </a:prstGeom>
        </p:spPr>
        <p:txBody>
          <a:bodyPr spcFirstLastPara="1" wrap="square" lIns="91425" tIns="91425" rIns="91425" bIns="91425" anchor="t" anchorCtr="0">
            <a:normAutofit/>
          </a:bodyPr>
          <a:lstStyle>
            <a:lvl1pPr marL="457200" lvl="0" indent="-330200" rtl="0">
              <a:spcBef>
                <a:spcPts val="0"/>
              </a:spcBef>
              <a:spcAft>
                <a:spcPts val="0"/>
              </a:spcAft>
              <a:buClr>
                <a:srgbClr val="1967D2"/>
              </a:buClr>
              <a:buSzPts val="1600"/>
              <a:buFont typeface="Google Sans"/>
              <a:buChar char="●"/>
              <a:defRPr sz="1600">
                <a:solidFill>
                  <a:srgbClr val="1967D2"/>
                </a:solidFill>
                <a:latin typeface="Google Sans"/>
                <a:ea typeface="Google Sans"/>
                <a:cs typeface="Google Sans"/>
                <a:sym typeface="Google Sans"/>
              </a:defRPr>
            </a:lvl1pPr>
            <a:lvl2pPr marL="914400" lvl="1" indent="-317500" rtl="0">
              <a:spcBef>
                <a:spcPts val="0"/>
              </a:spcBef>
              <a:spcAft>
                <a:spcPts val="0"/>
              </a:spcAft>
              <a:buClr>
                <a:srgbClr val="1967D2"/>
              </a:buClr>
              <a:buSzPts val="1400"/>
              <a:buChar char="○"/>
              <a:defRPr>
                <a:solidFill>
                  <a:srgbClr val="1967D2"/>
                </a:solidFill>
              </a:defRPr>
            </a:lvl2pPr>
            <a:lvl3pPr marL="1371600" lvl="2" indent="-317500" rtl="0">
              <a:spcBef>
                <a:spcPts val="0"/>
              </a:spcBef>
              <a:spcAft>
                <a:spcPts val="0"/>
              </a:spcAft>
              <a:buClr>
                <a:srgbClr val="1967D2"/>
              </a:buClr>
              <a:buSzPts val="1400"/>
              <a:buChar char="■"/>
              <a:defRPr>
                <a:solidFill>
                  <a:srgbClr val="1967D2"/>
                </a:solidFill>
              </a:defRPr>
            </a:lvl3pPr>
            <a:lvl4pPr marL="1828800" lvl="3" indent="-317500" rtl="0">
              <a:spcBef>
                <a:spcPts val="0"/>
              </a:spcBef>
              <a:spcAft>
                <a:spcPts val="0"/>
              </a:spcAft>
              <a:buClr>
                <a:srgbClr val="1967D2"/>
              </a:buClr>
              <a:buSzPts val="1400"/>
              <a:buChar char="●"/>
              <a:defRPr>
                <a:solidFill>
                  <a:srgbClr val="1967D2"/>
                </a:solidFill>
              </a:defRPr>
            </a:lvl4pPr>
            <a:lvl5pPr marL="2286000" lvl="4" indent="-317500" rtl="0">
              <a:spcBef>
                <a:spcPts val="0"/>
              </a:spcBef>
              <a:spcAft>
                <a:spcPts val="0"/>
              </a:spcAft>
              <a:buClr>
                <a:srgbClr val="1967D2"/>
              </a:buClr>
              <a:buSzPts val="1400"/>
              <a:buChar char="○"/>
              <a:defRPr>
                <a:solidFill>
                  <a:srgbClr val="1967D2"/>
                </a:solidFill>
              </a:defRPr>
            </a:lvl5pPr>
            <a:lvl6pPr marL="2743200" lvl="5" indent="-317500" rtl="0">
              <a:spcBef>
                <a:spcPts val="0"/>
              </a:spcBef>
              <a:spcAft>
                <a:spcPts val="0"/>
              </a:spcAft>
              <a:buClr>
                <a:srgbClr val="1967D2"/>
              </a:buClr>
              <a:buSzPts val="1400"/>
              <a:buChar char="■"/>
              <a:defRPr>
                <a:solidFill>
                  <a:srgbClr val="1967D2"/>
                </a:solidFill>
              </a:defRPr>
            </a:lvl6pPr>
            <a:lvl7pPr marL="3200400" lvl="6" indent="-317500" rtl="0">
              <a:spcBef>
                <a:spcPts val="0"/>
              </a:spcBef>
              <a:spcAft>
                <a:spcPts val="0"/>
              </a:spcAft>
              <a:buClr>
                <a:srgbClr val="1967D2"/>
              </a:buClr>
              <a:buSzPts val="1400"/>
              <a:buChar char="●"/>
              <a:defRPr>
                <a:solidFill>
                  <a:srgbClr val="1967D2"/>
                </a:solidFill>
              </a:defRPr>
            </a:lvl7pPr>
            <a:lvl8pPr marL="3657600" lvl="7" indent="-317500" rtl="0">
              <a:spcBef>
                <a:spcPts val="0"/>
              </a:spcBef>
              <a:spcAft>
                <a:spcPts val="0"/>
              </a:spcAft>
              <a:buClr>
                <a:srgbClr val="1967D2"/>
              </a:buClr>
              <a:buSzPts val="1400"/>
              <a:buChar char="○"/>
              <a:defRPr>
                <a:solidFill>
                  <a:srgbClr val="1967D2"/>
                </a:solidFill>
              </a:defRPr>
            </a:lvl8pPr>
            <a:lvl9pPr marL="4114800" lvl="8" indent="-317500" rtl="0">
              <a:spcBef>
                <a:spcPts val="0"/>
              </a:spcBef>
              <a:spcAft>
                <a:spcPts val="0"/>
              </a:spcAft>
              <a:buClr>
                <a:srgbClr val="1967D2"/>
              </a:buClr>
              <a:buSzPts val="1400"/>
              <a:buChar char="■"/>
              <a:defRPr>
                <a:solidFill>
                  <a:srgbClr val="1967D2"/>
                </a:solidFill>
              </a:defRPr>
            </a:lvl9pPr>
          </a:lstStyle>
          <a:p>
            <a:pPr lvl="0"/>
            <a:r>
              <a:rPr lang="en-US"/>
              <a:t>Click to edit Master text styles</a:t>
            </a:r>
          </a:p>
        </p:txBody>
      </p:sp>
      <p:sp>
        <p:nvSpPr>
          <p:cNvPr id="158" name="Google Shape;158;p20"/>
          <p:cNvSpPr txBox="1">
            <a:spLocks noGrp="1"/>
          </p:cNvSpPr>
          <p:nvPr>
            <p:ph type="body" idx="2"/>
          </p:nvPr>
        </p:nvSpPr>
        <p:spPr>
          <a:xfrm>
            <a:off x="1364425" y="3046400"/>
            <a:ext cx="7273200" cy="442800"/>
          </a:xfrm>
          <a:prstGeom prst="rect">
            <a:avLst/>
          </a:prstGeom>
        </p:spPr>
        <p:txBody>
          <a:bodyPr spcFirstLastPara="1" wrap="square" lIns="91425" tIns="91425" rIns="91425" bIns="91425" anchor="t" anchorCtr="0">
            <a:normAutofit/>
          </a:bodyPr>
          <a:lstStyle>
            <a:lvl1pPr marL="457200" lvl="0" indent="-330200" rtl="0">
              <a:spcBef>
                <a:spcPts val="0"/>
              </a:spcBef>
              <a:spcAft>
                <a:spcPts val="0"/>
              </a:spcAft>
              <a:buClr>
                <a:srgbClr val="C5221F"/>
              </a:buClr>
              <a:buSzPts val="1600"/>
              <a:buFont typeface="Google Sans"/>
              <a:buChar char="●"/>
              <a:defRPr sz="1600">
                <a:solidFill>
                  <a:srgbClr val="C5221F"/>
                </a:solidFill>
                <a:latin typeface="Google Sans"/>
                <a:ea typeface="Google Sans"/>
                <a:cs typeface="Google Sans"/>
                <a:sym typeface="Google Sans"/>
              </a:defRPr>
            </a:lvl1pPr>
            <a:lvl2pPr marL="914400" lvl="1" indent="-317500" rtl="0">
              <a:spcBef>
                <a:spcPts val="0"/>
              </a:spcBef>
              <a:spcAft>
                <a:spcPts val="0"/>
              </a:spcAft>
              <a:buClr>
                <a:srgbClr val="C5221F"/>
              </a:buClr>
              <a:buSzPts val="1400"/>
              <a:buChar char="○"/>
              <a:defRPr>
                <a:solidFill>
                  <a:srgbClr val="C5221F"/>
                </a:solidFill>
              </a:defRPr>
            </a:lvl2pPr>
            <a:lvl3pPr marL="1371600" lvl="2" indent="-317500" rtl="0">
              <a:spcBef>
                <a:spcPts val="0"/>
              </a:spcBef>
              <a:spcAft>
                <a:spcPts val="0"/>
              </a:spcAft>
              <a:buClr>
                <a:srgbClr val="C5221F"/>
              </a:buClr>
              <a:buSzPts val="1400"/>
              <a:buChar char="■"/>
              <a:defRPr>
                <a:solidFill>
                  <a:srgbClr val="C5221F"/>
                </a:solidFill>
              </a:defRPr>
            </a:lvl3pPr>
            <a:lvl4pPr marL="1828800" lvl="3" indent="-317500" rtl="0">
              <a:spcBef>
                <a:spcPts val="0"/>
              </a:spcBef>
              <a:spcAft>
                <a:spcPts val="0"/>
              </a:spcAft>
              <a:buClr>
                <a:srgbClr val="C5221F"/>
              </a:buClr>
              <a:buSzPts val="1400"/>
              <a:buChar char="●"/>
              <a:defRPr>
                <a:solidFill>
                  <a:srgbClr val="C5221F"/>
                </a:solidFill>
              </a:defRPr>
            </a:lvl4pPr>
            <a:lvl5pPr marL="2286000" lvl="4" indent="-317500" rtl="0">
              <a:spcBef>
                <a:spcPts val="0"/>
              </a:spcBef>
              <a:spcAft>
                <a:spcPts val="0"/>
              </a:spcAft>
              <a:buClr>
                <a:srgbClr val="C5221F"/>
              </a:buClr>
              <a:buSzPts val="1400"/>
              <a:buChar char="○"/>
              <a:defRPr>
                <a:solidFill>
                  <a:srgbClr val="C5221F"/>
                </a:solidFill>
              </a:defRPr>
            </a:lvl5pPr>
            <a:lvl6pPr marL="2743200" lvl="5" indent="-317500" rtl="0">
              <a:spcBef>
                <a:spcPts val="0"/>
              </a:spcBef>
              <a:spcAft>
                <a:spcPts val="0"/>
              </a:spcAft>
              <a:buClr>
                <a:srgbClr val="C5221F"/>
              </a:buClr>
              <a:buSzPts val="1400"/>
              <a:buChar char="■"/>
              <a:defRPr>
                <a:solidFill>
                  <a:srgbClr val="C5221F"/>
                </a:solidFill>
              </a:defRPr>
            </a:lvl6pPr>
            <a:lvl7pPr marL="3200400" lvl="6" indent="-317500" rtl="0">
              <a:spcBef>
                <a:spcPts val="0"/>
              </a:spcBef>
              <a:spcAft>
                <a:spcPts val="0"/>
              </a:spcAft>
              <a:buClr>
                <a:srgbClr val="C5221F"/>
              </a:buClr>
              <a:buSzPts val="1400"/>
              <a:buChar char="●"/>
              <a:defRPr>
                <a:solidFill>
                  <a:srgbClr val="C5221F"/>
                </a:solidFill>
              </a:defRPr>
            </a:lvl7pPr>
            <a:lvl8pPr marL="3657600" lvl="7" indent="-317500" rtl="0">
              <a:spcBef>
                <a:spcPts val="0"/>
              </a:spcBef>
              <a:spcAft>
                <a:spcPts val="0"/>
              </a:spcAft>
              <a:buClr>
                <a:srgbClr val="C5221F"/>
              </a:buClr>
              <a:buSzPts val="1400"/>
              <a:buChar char="○"/>
              <a:defRPr>
                <a:solidFill>
                  <a:srgbClr val="C5221F"/>
                </a:solidFill>
              </a:defRPr>
            </a:lvl8pPr>
            <a:lvl9pPr marL="4114800" lvl="8" indent="-317500" rtl="0">
              <a:spcBef>
                <a:spcPts val="0"/>
              </a:spcBef>
              <a:spcAft>
                <a:spcPts val="0"/>
              </a:spcAft>
              <a:buClr>
                <a:srgbClr val="C5221F"/>
              </a:buClr>
              <a:buSzPts val="1400"/>
              <a:buChar char="■"/>
              <a:defRPr>
                <a:solidFill>
                  <a:srgbClr val="C5221F"/>
                </a:solidFill>
              </a:defRPr>
            </a:lvl9pPr>
          </a:lstStyle>
          <a:p>
            <a:pPr lvl="0"/>
            <a:r>
              <a:rPr lang="en-US"/>
              <a:t>Click to edit Master text styles</a:t>
            </a:r>
          </a:p>
        </p:txBody>
      </p:sp>
      <p:sp>
        <p:nvSpPr>
          <p:cNvPr id="159" name="Google Shape;159;p20"/>
          <p:cNvSpPr txBox="1">
            <a:spLocks noGrp="1"/>
          </p:cNvSpPr>
          <p:nvPr>
            <p:ph type="body" idx="3"/>
          </p:nvPr>
        </p:nvSpPr>
        <p:spPr>
          <a:xfrm>
            <a:off x="1364425" y="4367200"/>
            <a:ext cx="7273200" cy="442800"/>
          </a:xfrm>
          <a:prstGeom prst="rect">
            <a:avLst/>
          </a:prstGeom>
        </p:spPr>
        <p:txBody>
          <a:bodyPr spcFirstLastPara="1" wrap="square" lIns="91425" tIns="91425" rIns="91425" bIns="91425" anchor="t" anchorCtr="0">
            <a:normAutofit/>
          </a:bodyPr>
          <a:lstStyle>
            <a:lvl1pPr marL="457200" lvl="0" indent="-330200" rtl="0">
              <a:spcBef>
                <a:spcPts val="0"/>
              </a:spcBef>
              <a:spcAft>
                <a:spcPts val="0"/>
              </a:spcAft>
              <a:buClr>
                <a:srgbClr val="188038"/>
              </a:buClr>
              <a:buSzPts val="1600"/>
              <a:buFont typeface="Google Sans"/>
              <a:buChar char="●"/>
              <a:defRPr sz="1600">
                <a:solidFill>
                  <a:srgbClr val="188038"/>
                </a:solidFill>
                <a:latin typeface="Google Sans"/>
                <a:ea typeface="Google Sans"/>
                <a:cs typeface="Google Sans"/>
                <a:sym typeface="Google Sans"/>
              </a:defRPr>
            </a:lvl1pPr>
            <a:lvl2pPr marL="914400" lvl="1" indent="-317500" rtl="0">
              <a:spcBef>
                <a:spcPts val="0"/>
              </a:spcBef>
              <a:spcAft>
                <a:spcPts val="0"/>
              </a:spcAft>
              <a:buClr>
                <a:srgbClr val="188038"/>
              </a:buClr>
              <a:buSzPts val="1400"/>
              <a:buChar char="○"/>
              <a:defRPr>
                <a:solidFill>
                  <a:srgbClr val="188038"/>
                </a:solidFill>
              </a:defRPr>
            </a:lvl2pPr>
            <a:lvl3pPr marL="1371600" lvl="2" indent="-317500" rtl="0">
              <a:spcBef>
                <a:spcPts val="0"/>
              </a:spcBef>
              <a:spcAft>
                <a:spcPts val="0"/>
              </a:spcAft>
              <a:buClr>
                <a:srgbClr val="188038"/>
              </a:buClr>
              <a:buSzPts val="1400"/>
              <a:buChar char="■"/>
              <a:defRPr>
                <a:solidFill>
                  <a:srgbClr val="188038"/>
                </a:solidFill>
              </a:defRPr>
            </a:lvl3pPr>
            <a:lvl4pPr marL="1828800" lvl="3" indent="-317500" rtl="0">
              <a:spcBef>
                <a:spcPts val="0"/>
              </a:spcBef>
              <a:spcAft>
                <a:spcPts val="0"/>
              </a:spcAft>
              <a:buClr>
                <a:srgbClr val="188038"/>
              </a:buClr>
              <a:buSzPts val="1400"/>
              <a:buChar char="●"/>
              <a:defRPr>
                <a:solidFill>
                  <a:srgbClr val="188038"/>
                </a:solidFill>
              </a:defRPr>
            </a:lvl4pPr>
            <a:lvl5pPr marL="2286000" lvl="4" indent="-317500" rtl="0">
              <a:spcBef>
                <a:spcPts val="0"/>
              </a:spcBef>
              <a:spcAft>
                <a:spcPts val="0"/>
              </a:spcAft>
              <a:buClr>
                <a:srgbClr val="188038"/>
              </a:buClr>
              <a:buSzPts val="1400"/>
              <a:buChar char="○"/>
              <a:defRPr>
                <a:solidFill>
                  <a:srgbClr val="188038"/>
                </a:solidFill>
              </a:defRPr>
            </a:lvl5pPr>
            <a:lvl6pPr marL="2743200" lvl="5" indent="-317500" rtl="0">
              <a:spcBef>
                <a:spcPts val="0"/>
              </a:spcBef>
              <a:spcAft>
                <a:spcPts val="0"/>
              </a:spcAft>
              <a:buClr>
                <a:srgbClr val="188038"/>
              </a:buClr>
              <a:buSzPts val="1400"/>
              <a:buChar char="■"/>
              <a:defRPr>
                <a:solidFill>
                  <a:srgbClr val="188038"/>
                </a:solidFill>
              </a:defRPr>
            </a:lvl6pPr>
            <a:lvl7pPr marL="3200400" lvl="6" indent="-317500" rtl="0">
              <a:spcBef>
                <a:spcPts val="0"/>
              </a:spcBef>
              <a:spcAft>
                <a:spcPts val="0"/>
              </a:spcAft>
              <a:buClr>
                <a:srgbClr val="188038"/>
              </a:buClr>
              <a:buSzPts val="1400"/>
              <a:buChar char="●"/>
              <a:defRPr>
                <a:solidFill>
                  <a:srgbClr val="188038"/>
                </a:solidFill>
              </a:defRPr>
            </a:lvl7pPr>
            <a:lvl8pPr marL="3657600" lvl="7" indent="-317500" rtl="0">
              <a:spcBef>
                <a:spcPts val="0"/>
              </a:spcBef>
              <a:spcAft>
                <a:spcPts val="0"/>
              </a:spcAft>
              <a:buClr>
                <a:srgbClr val="188038"/>
              </a:buClr>
              <a:buSzPts val="1400"/>
              <a:buChar char="○"/>
              <a:defRPr>
                <a:solidFill>
                  <a:srgbClr val="188038"/>
                </a:solidFill>
              </a:defRPr>
            </a:lvl8pPr>
            <a:lvl9pPr marL="4114800" lvl="8" indent="-317500" rtl="0">
              <a:spcBef>
                <a:spcPts val="0"/>
              </a:spcBef>
              <a:spcAft>
                <a:spcPts val="0"/>
              </a:spcAft>
              <a:buClr>
                <a:srgbClr val="188038"/>
              </a:buClr>
              <a:buSzPts val="1400"/>
              <a:buChar char="■"/>
              <a:defRPr>
                <a:solidFill>
                  <a:srgbClr val="188038"/>
                </a:solidFill>
              </a:defRPr>
            </a:lvl9pPr>
          </a:lstStyle>
          <a:p>
            <a:pPr lvl="0"/>
            <a:r>
              <a:rPr lang="en-US"/>
              <a:t>Click to edit Master text styles</a:t>
            </a:r>
          </a:p>
        </p:txBody>
      </p:sp>
      <p:sp>
        <p:nvSpPr>
          <p:cNvPr id="160" name="Google Shape;160;p20"/>
          <p:cNvSpPr txBox="1"/>
          <p:nvPr/>
        </p:nvSpPr>
        <p:spPr>
          <a:xfrm>
            <a:off x="3593125" y="1197701"/>
            <a:ext cx="1663500"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rgbClr val="434343"/>
              </a:solidFill>
              <a:latin typeface="Google Sans"/>
              <a:ea typeface="Google Sans"/>
              <a:cs typeface="Google Sans"/>
              <a:sym typeface="Google Sans"/>
            </a:endParaRPr>
          </a:p>
        </p:txBody>
      </p:sp>
      <p:sp>
        <p:nvSpPr>
          <p:cNvPr id="161" name="Google Shape;161;p20"/>
          <p:cNvSpPr txBox="1">
            <a:spLocks noGrp="1"/>
          </p:cNvSpPr>
          <p:nvPr>
            <p:ph type="body" idx="4"/>
          </p:nvPr>
        </p:nvSpPr>
        <p:spPr>
          <a:xfrm>
            <a:off x="3740125" y="1197700"/>
            <a:ext cx="1663500" cy="4108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Font typeface="Google Sans"/>
              <a:buChar char="●"/>
              <a:defRPr sz="1400">
                <a:latin typeface="Google Sans"/>
                <a:ea typeface="Google Sans"/>
                <a:cs typeface="Google Sans"/>
                <a:sym typeface="Google Sans"/>
              </a:defRPr>
            </a:lvl1pPr>
            <a:lvl2pPr marL="914400" lvl="1" indent="-317500" rtl="0">
              <a:spcBef>
                <a:spcPts val="0"/>
              </a:spcBef>
              <a:spcAft>
                <a:spcPts val="0"/>
              </a:spcAft>
              <a:buSzPts val="1400"/>
              <a:buFont typeface="Google Sans"/>
              <a:buChar char="○"/>
              <a:defRPr>
                <a:latin typeface="Google Sans"/>
                <a:ea typeface="Google Sans"/>
                <a:cs typeface="Google Sans"/>
                <a:sym typeface="Google Sans"/>
              </a:defRPr>
            </a:lvl2pPr>
            <a:lvl3pPr marL="1371600" lvl="2" indent="-317500" rtl="0">
              <a:spcBef>
                <a:spcPts val="0"/>
              </a:spcBef>
              <a:spcAft>
                <a:spcPts val="0"/>
              </a:spcAft>
              <a:buSzPts val="1400"/>
              <a:buFont typeface="Google Sans"/>
              <a:buChar char="■"/>
              <a:defRPr>
                <a:latin typeface="Google Sans"/>
                <a:ea typeface="Google Sans"/>
                <a:cs typeface="Google Sans"/>
                <a:sym typeface="Google Sans"/>
              </a:defRPr>
            </a:lvl3pPr>
            <a:lvl4pPr marL="1828800" lvl="3" indent="-317500" rtl="0">
              <a:spcBef>
                <a:spcPts val="0"/>
              </a:spcBef>
              <a:spcAft>
                <a:spcPts val="0"/>
              </a:spcAft>
              <a:buSzPts val="1400"/>
              <a:buFont typeface="Google Sans"/>
              <a:buChar char="●"/>
              <a:defRPr>
                <a:latin typeface="Google Sans"/>
                <a:ea typeface="Google Sans"/>
                <a:cs typeface="Google Sans"/>
                <a:sym typeface="Google Sans"/>
              </a:defRPr>
            </a:lvl4pPr>
            <a:lvl5pPr marL="2286000" lvl="4" indent="-317500" rtl="0">
              <a:spcBef>
                <a:spcPts val="0"/>
              </a:spcBef>
              <a:spcAft>
                <a:spcPts val="0"/>
              </a:spcAft>
              <a:buSzPts val="1400"/>
              <a:buFont typeface="Google Sans"/>
              <a:buChar char="○"/>
              <a:defRPr>
                <a:latin typeface="Google Sans"/>
                <a:ea typeface="Google Sans"/>
                <a:cs typeface="Google Sans"/>
                <a:sym typeface="Google Sans"/>
              </a:defRPr>
            </a:lvl5pPr>
            <a:lvl6pPr marL="2743200" lvl="5" indent="-317500" rtl="0">
              <a:spcBef>
                <a:spcPts val="0"/>
              </a:spcBef>
              <a:spcAft>
                <a:spcPts val="0"/>
              </a:spcAft>
              <a:buSzPts val="1400"/>
              <a:buFont typeface="Google Sans"/>
              <a:buChar char="■"/>
              <a:defRPr>
                <a:latin typeface="Google Sans"/>
                <a:ea typeface="Google Sans"/>
                <a:cs typeface="Google Sans"/>
                <a:sym typeface="Google Sans"/>
              </a:defRPr>
            </a:lvl6pPr>
            <a:lvl7pPr marL="3200400" lvl="6" indent="-317500" rtl="0">
              <a:spcBef>
                <a:spcPts val="0"/>
              </a:spcBef>
              <a:spcAft>
                <a:spcPts val="0"/>
              </a:spcAft>
              <a:buSzPts val="1400"/>
              <a:buFont typeface="Google Sans"/>
              <a:buChar char="●"/>
              <a:defRPr>
                <a:latin typeface="Google Sans"/>
                <a:ea typeface="Google Sans"/>
                <a:cs typeface="Google Sans"/>
                <a:sym typeface="Google Sans"/>
              </a:defRPr>
            </a:lvl7pPr>
            <a:lvl8pPr marL="3657600" lvl="7" indent="-317500" rtl="0">
              <a:spcBef>
                <a:spcPts val="0"/>
              </a:spcBef>
              <a:spcAft>
                <a:spcPts val="0"/>
              </a:spcAft>
              <a:buSzPts val="1400"/>
              <a:buFont typeface="Google Sans"/>
              <a:buChar char="○"/>
              <a:defRPr>
                <a:latin typeface="Google Sans"/>
                <a:ea typeface="Google Sans"/>
                <a:cs typeface="Google Sans"/>
                <a:sym typeface="Google Sans"/>
              </a:defRPr>
            </a:lvl8pPr>
            <a:lvl9pPr marL="4114800" lvl="8" indent="-317500" rtl="0">
              <a:spcBef>
                <a:spcPts val="0"/>
              </a:spcBef>
              <a:spcAft>
                <a:spcPts val="0"/>
              </a:spcAft>
              <a:buSzPts val="1400"/>
              <a:buFont typeface="Google Sans"/>
              <a:buChar char="■"/>
              <a:defRPr>
                <a:latin typeface="Google Sans"/>
                <a:ea typeface="Google Sans"/>
                <a:cs typeface="Google Sans"/>
                <a:sym typeface="Google Sans"/>
              </a:defRPr>
            </a:lvl9pPr>
          </a:lstStyle>
          <a:p>
            <a:pPr lvl="0"/>
            <a:r>
              <a:rPr lang="en-US"/>
              <a:t>Click to edit Master text styles</a:t>
            </a:r>
          </a:p>
        </p:txBody>
      </p:sp>
    </p:spTree>
    <p:extLst>
      <p:ext uri="{BB962C8B-B14F-4D97-AF65-F5344CB8AC3E}">
        <p14:creationId xmlns:p14="http://schemas.microsoft.com/office/powerpoint/2010/main" val="3046013547"/>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lang="en-US"/>
            </a:lvl1pPr>
          </a:lstStyle>
          <a:p>
            <a:r>
              <a:rPr lang="en-US"/>
              <a:t>Click to edit Master title style</a:t>
            </a:r>
          </a:p>
        </p:txBody>
      </p:sp>
      <p:sp>
        <p:nvSpPr>
          <p:cNvPr id="3" name="Content Placeholder 2"/>
          <p:cNvSpPr>
            <a:spLocks noGrp="1"/>
          </p:cNvSpPr>
          <p:nvPr>
            <p:ph idx="1"/>
          </p:nvPr>
        </p:nvSpPr>
        <p:spPr/>
        <p:txBody>
          <a:bodyPr/>
          <a:lstStyle>
            <a:lvl1pPr>
              <a:spcBef>
                <a:spcPts val="800"/>
              </a:spcBef>
              <a:defRPr lang="en-US" smtClean="0">
                <a:latin typeface="+mn-lt"/>
              </a:defRPr>
            </a:lvl1pPr>
            <a:lvl2pPr>
              <a:defRPr lang="en-US" smtClean="0">
                <a:latin typeface="+mn-lt"/>
              </a:defRPr>
            </a:lvl2pPr>
            <a:lvl3pPr>
              <a:defRPr lang="en-US" smtClean="0">
                <a:latin typeface="+mn-lt"/>
              </a:defRPr>
            </a:lvl3pPr>
            <a:lvl4pPr>
              <a:defRPr lang="en-US" smtClean="0">
                <a:latin typeface="+mn-lt"/>
              </a:defRPr>
            </a:lvl4pPr>
            <a:lvl5pPr>
              <a:defRPr lang="en-US">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852B02B5-8667-48E1-9C5E-023FF341C704}" type="datetime1">
              <a:rPr lang="en-US" smtClean="0"/>
              <a:t>12/4/2023</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673742282"/>
      </p:ext>
    </p:extLst>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Big 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409573"/>
            <a:ext cx="8229600" cy="1358902"/>
          </a:xfrm>
        </p:spPr>
        <p:txBody>
          <a:bodyPr/>
          <a:lstStyle>
            <a:lvl1pPr>
              <a:lnSpc>
                <a:spcPct val="90000"/>
              </a:lnSpc>
              <a:defRPr lang="en-US"/>
            </a:lvl1pPr>
          </a:lstStyle>
          <a:p>
            <a:r>
              <a:rPr lang="en-US"/>
              <a:t>Click to edit </a:t>
            </a:r>
            <a:br>
              <a:rPr lang="en-US"/>
            </a:br>
            <a:r>
              <a:rPr lang="en-US"/>
              <a:t>Master title style</a:t>
            </a:r>
          </a:p>
        </p:txBody>
      </p:sp>
      <p:sp>
        <p:nvSpPr>
          <p:cNvPr id="3" name="Content Placeholder 2"/>
          <p:cNvSpPr>
            <a:spLocks noGrp="1"/>
          </p:cNvSpPr>
          <p:nvPr>
            <p:ph idx="1"/>
          </p:nvPr>
        </p:nvSpPr>
        <p:spPr>
          <a:xfrm>
            <a:off x="457200" y="1905000"/>
            <a:ext cx="8229600" cy="4419600"/>
          </a:xfrm>
        </p:spPr>
        <p:txBody>
          <a:bodyPr/>
          <a:lstStyle>
            <a:lvl1pPr>
              <a:spcBef>
                <a:spcPts val="800"/>
              </a:spcBef>
              <a:defRPr lang="en-US"/>
            </a:lvl1pPr>
            <a:lvl2pPr>
              <a:defRPr lang="en-US"/>
            </a:lvl2pPr>
            <a:lvl3pPr>
              <a:defRPr lang="en-US"/>
            </a:lvl3pPr>
            <a:lvl4pPr>
              <a:defRPr lang="en-US"/>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75C174D5-0113-4259-98F0-37CC1DF77000}" type="datetime1">
              <a:rPr lang="en-US" smtClean="0"/>
              <a:t>12/4/2023</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2992228464"/>
      </p:ext>
    </p:extLst>
  </p:cSld>
  <p:clrMapOvr>
    <a:masterClrMapping/>
  </p:clrMapOvr>
  <p:transition spd="slow"/>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Short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409572"/>
            <a:ext cx="8229600" cy="1419227"/>
          </a:xfrm>
        </p:spPr>
        <p:txBody>
          <a:bodyPr/>
          <a:lstStyle>
            <a:lvl1pPr>
              <a:lnSpc>
                <a:spcPct val="90000"/>
              </a:lnSpc>
              <a:defRPr lang="en-US"/>
            </a:lvl1pPr>
          </a:lstStyle>
          <a:p>
            <a:r>
              <a:rPr lang="en-US"/>
              <a:t>Click to edit Master title style</a:t>
            </a:r>
          </a:p>
        </p:txBody>
      </p:sp>
      <p:sp>
        <p:nvSpPr>
          <p:cNvPr id="3" name="Content Placeholder 2"/>
          <p:cNvSpPr>
            <a:spLocks noGrp="1"/>
          </p:cNvSpPr>
          <p:nvPr>
            <p:ph idx="1"/>
          </p:nvPr>
        </p:nvSpPr>
        <p:spPr>
          <a:xfrm>
            <a:off x="457200" y="2057400"/>
            <a:ext cx="8229600" cy="4267200"/>
          </a:xfrm>
        </p:spPr>
        <p:txBody>
          <a:bodyPr/>
          <a:lstStyle>
            <a:lvl1pPr>
              <a:spcBef>
                <a:spcPts val="800"/>
              </a:spcBef>
              <a:defRPr lang="en-US"/>
            </a:lvl1pPr>
            <a:lvl2pPr>
              <a:defRPr lang="en-US"/>
            </a:lvl2pPr>
            <a:lvl3pPr>
              <a:defRPr lang="en-US"/>
            </a:lvl3pPr>
            <a:lvl4pPr>
              <a:defRPr lang="en-US"/>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75C174D5-0113-4259-98F0-37CC1DF77000}" type="datetime1">
              <a:rPr lang="en-US" smtClean="0"/>
              <a:t>12/4/2023</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2917008552"/>
      </p:ext>
    </p:extLst>
  </p:cSld>
  <p:clrMapOvr>
    <a:masterClrMapping/>
  </p:clrMapOvr>
  <p:transition spd="slow"/>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ection Header">
    <p:spTree>
      <p:nvGrpSpPr>
        <p:cNvPr id="1" name=""/>
        <p:cNvGrpSpPr/>
        <p:nvPr/>
      </p:nvGrpSpPr>
      <p:grpSpPr>
        <a:xfrm>
          <a:off x="0" y="0"/>
          <a:ext cx="0" cy="0"/>
          <a:chOff x="0" y="0"/>
          <a:chExt cx="0" cy="0"/>
        </a:xfrm>
      </p:grpSpPr>
      <p:pic>
        <p:nvPicPr>
          <p:cNvPr id="3" name="Picture 1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13" y="2438400"/>
            <a:ext cx="9144001" cy="54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722313" y="2828925"/>
            <a:ext cx="7772400" cy="1362075"/>
          </a:xfrm>
        </p:spPr>
        <p:txBody>
          <a:bodyPr/>
          <a:lstStyle>
            <a:lvl1pPr algn="ctr">
              <a:defRPr lang="en-US" sz="4400"/>
            </a:lvl1pPr>
          </a:lstStyle>
          <a:p>
            <a:r>
              <a:rPr lang="en-US"/>
              <a:t>Click to edit Master title style</a:t>
            </a:r>
          </a:p>
        </p:txBody>
      </p:sp>
      <p:sp>
        <p:nvSpPr>
          <p:cNvPr id="4" name="Date Placeholder 3"/>
          <p:cNvSpPr>
            <a:spLocks noGrp="1"/>
          </p:cNvSpPr>
          <p:nvPr>
            <p:ph type="dt" sz="half" idx="10"/>
          </p:nvPr>
        </p:nvSpPr>
        <p:spPr/>
        <p:txBody>
          <a:bodyPr/>
          <a:lstStyle>
            <a:lvl1pPr>
              <a:defRPr/>
            </a:lvl1pPr>
          </a:lstStyle>
          <a:p>
            <a:fld id="{75C174D5-0113-4259-98F0-37CC1DF77000}" type="datetime1">
              <a:rPr lang="en-US" smtClean="0"/>
              <a:t>12/4/2023</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578697683"/>
      </p:ext>
    </p:extLst>
  </p:cSld>
  <p:clrMapOvr>
    <a:masterClrMapping/>
  </p:clrMapOvr>
  <p:transition spd="slow"/>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524000"/>
            <a:ext cx="4038600" cy="4800600"/>
          </a:xfrm>
        </p:spPr>
        <p:txBody>
          <a:bodyPr/>
          <a:lstStyle>
            <a:lvl1pPr>
              <a:defRPr lang="en-US" smtClean="0"/>
            </a:lvl1pPr>
            <a:lvl2pPr>
              <a:defRPr lang="en-US" smtClean="0"/>
            </a:lvl2pPr>
            <a:lvl3pPr>
              <a:defRPr lang="en-US" smtClean="0"/>
            </a:lvl3pPr>
            <a:lvl4pPr>
              <a:defRPr lang="en-US" smtClean="0"/>
            </a:lvl4pPr>
            <a:lvl5pPr>
              <a:defRPr lang="en-US"/>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524000"/>
            <a:ext cx="4038600" cy="4800600"/>
          </a:xfrm>
        </p:spPr>
        <p:txBody>
          <a:bodyPr/>
          <a:lstStyle>
            <a:lvl1pPr>
              <a:defRPr lang="en-US" smtClean="0"/>
            </a:lvl1pPr>
            <a:lvl2pPr>
              <a:defRPr lang="en-US" smtClean="0"/>
            </a:lvl2pPr>
            <a:lvl3pPr>
              <a:defRPr lang="en-US" smtClean="0"/>
            </a:lvl3pPr>
            <a:lvl4pPr>
              <a:defRPr lang="en-US" smtClean="0"/>
            </a:lvl4pPr>
            <a:lvl5pPr>
              <a:defRPr lang="en-US"/>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fld id="{75C174D5-0113-4259-98F0-37CC1DF77000}" type="datetime1">
              <a:rPr lang="en-US" smtClean="0"/>
              <a:t>12/4/2023</a:t>
            </a:fld>
            <a:endParaRPr lang="en-US"/>
          </a:p>
        </p:txBody>
      </p:sp>
      <p:sp>
        <p:nvSpPr>
          <p:cNvPr id="6" name="Footer Placeholder 4"/>
          <p:cNvSpPr>
            <a:spLocks noGrp="1"/>
          </p:cNvSpPr>
          <p:nvPr>
            <p:ph type="ftr" sz="quarter" idx="11"/>
          </p:nvPr>
        </p:nvSpPr>
        <p:spPr/>
        <p:txBody>
          <a:bodyPr/>
          <a:lstStyle>
            <a:lvl1pPr>
              <a:defRPr/>
            </a:lvl1pPr>
          </a:lstStyle>
          <a:p>
            <a:endParaRPr lang="en-US"/>
          </a:p>
        </p:txBody>
      </p:sp>
      <p:sp>
        <p:nvSpPr>
          <p:cNvPr id="7" name="Slide Number Placeholder 5"/>
          <p:cNvSpPr>
            <a:spLocks noGrp="1"/>
          </p:cNvSpPr>
          <p:nvPr>
            <p:ph type="sldNum" sz="quarter" idx="12"/>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2355232261"/>
      </p:ext>
    </p:extLst>
  </p:cSld>
  <p:clrMapOvr>
    <a:masterClrMapping/>
  </p:clrMapOvr>
  <p:transition spd="slow"/>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24000"/>
            <a:ext cx="4040188" cy="685800"/>
          </a:xfrm>
        </p:spPr>
        <p:txBody>
          <a:bodyPr anchor="b"/>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286000"/>
            <a:ext cx="4040188" cy="4038600"/>
          </a:xfrm>
        </p:spPr>
        <p:txBody>
          <a:bodyPr/>
          <a:lstStyle>
            <a:lvl1pPr>
              <a:defRPr lang="en-US" smtClean="0"/>
            </a:lvl1pPr>
            <a:lvl2pPr>
              <a:defRPr lang="en-US" smtClean="0"/>
            </a:lvl2pPr>
            <a:lvl3pPr>
              <a:defRPr lang="en-US" smtClean="0"/>
            </a:lvl3pPr>
            <a:lvl4pPr>
              <a:defRPr lang="en-US" smtClean="0"/>
            </a:lvl4pPr>
            <a:lvl5pPr>
              <a:defRPr lang="en-US"/>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24000"/>
            <a:ext cx="4041775" cy="685800"/>
          </a:xfrm>
        </p:spPr>
        <p:txBody>
          <a:bodyPr anchor="b"/>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286000"/>
            <a:ext cx="4041775" cy="4038600"/>
          </a:xfrm>
        </p:spPr>
        <p:txBody>
          <a:bodyPr/>
          <a:lstStyle>
            <a:lvl1pPr>
              <a:defRPr lang="en-US" smtClean="0"/>
            </a:lvl1pPr>
            <a:lvl2pPr>
              <a:defRPr lang="en-US" smtClean="0"/>
            </a:lvl2pPr>
            <a:lvl3pPr>
              <a:defRPr lang="en-US" smtClean="0"/>
            </a:lvl3pPr>
            <a:lvl4pPr>
              <a:defRPr lang="en-US" smtClean="0"/>
            </a:lvl4pPr>
            <a:lvl5pPr>
              <a:defRPr lang="en-US"/>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fld id="{75C174D5-0113-4259-98F0-37CC1DF77000}" type="datetime1">
              <a:rPr lang="en-US" smtClean="0"/>
              <a:t>12/4/2023</a:t>
            </a:fld>
            <a:endParaRPr lang="en-US"/>
          </a:p>
        </p:txBody>
      </p:sp>
      <p:sp>
        <p:nvSpPr>
          <p:cNvPr id="8" name="Footer Placeholder 4"/>
          <p:cNvSpPr>
            <a:spLocks noGrp="1"/>
          </p:cNvSpPr>
          <p:nvPr>
            <p:ph type="ftr" sz="quarter" idx="11"/>
          </p:nvPr>
        </p:nvSpPr>
        <p:spPr/>
        <p:txBody>
          <a:bodyPr/>
          <a:lstStyle>
            <a:lvl1pPr>
              <a:defRPr/>
            </a:lvl1pPr>
          </a:lstStyle>
          <a:p>
            <a:endParaRPr lang="en-US"/>
          </a:p>
        </p:txBody>
      </p:sp>
      <p:sp>
        <p:nvSpPr>
          <p:cNvPr id="9" name="Slide Number Placeholder 5"/>
          <p:cNvSpPr>
            <a:spLocks noGrp="1"/>
          </p:cNvSpPr>
          <p:nvPr>
            <p:ph type="sldNum" sz="quarter" idx="12"/>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1422124025"/>
      </p:ext>
    </p:extLst>
  </p:cSld>
  <p:clrMapOvr>
    <a:masterClrMapping/>
  </p:clrMapOvr>
  <p:transition spd="slow"/>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Content Placeholder 6"/>
          <p:cNvSpPr>
            <a:spLocks noGrp="1"/>
          </p:cNvSpPr>
          <p:nvPr>
            <p:ph sz="quarter" idx="13"/>
          </p:nvPr>
        </p:nvSpPr>
        <p:spPr>
          <a:xfrm>
            <a:off x="457200" y="1524000"/>
            <a:ext cx="8229600" cy="2286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14"/>
          </p:nvPr>
        </p:nvSpPr>
        <p:spPr>
          <a:xfrm>
            <a:off x="457200" y="3886200"/>
            <a:ext cx="8229600" cy="2438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5"/>
          </p:nvPr>
        </p:nvSpPr>
        <p:spPr/>
        <p:txBody>
          <a:bodyPr/>
          <a:lstStyle>
            <a:lvl1pPr>
              <a:defRPr/>
            </a:lvl1pPr>
          </a:lstStyle>
          <a:p>
            <a:fld id="{75C174D5-0113-4259-98F0-37CC1DF77000}" type="datetime1">
              <a:rPr lang="en-US" smtClean="0"/>
              <a:t>12/4/2023</a:t>
            </a:fld>
            <a:endParaRPr lang="en-US"/>
          </a:p>
        </p:txBody>
      </p:sp>
      <p:sp>
        <p:nvSpPr>
          <p:cNvPr id="6" name="Footer Placeholder 4"/>
          <p:cNvSpPr>
            <a:spLocks noGrp="1"/>
          </p:cNvSpPr>
          <p:nvPr>
            <p:ph type="ftr" sz="quarter" idx="16"/>
          </p:nvPr>
        </p:nvSpPr>
        <p:spPr/>
        <p:txBody>
          <a:bodyPr/>
          <a:lstStyle>
            <a:lvl1pPr>
              <a:defRPr/>
            </a:lvl1pPr>
          </a:lstStyle>
          <a:p>
            <a:endParaRPr lang="en-US"/>
          </a:p>
        </p:txBody>
      </p:sp>
      <p:sp>
        <p:nvSpPr>
          <p:cNvPr id="8" name="Slide Number Placeholder 5"/>
          <p:cNvSpPr>
            <a:spLocks noGrp="1"/>
          </p:cNvSpPr>
          <p:nvPr>
            <p:ph type="sldNum" sz="quarter" idx="17"/>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1294587410"/>
      </p:ext>
    </p:extLst>
  </p:cSld>
  <p:clrMapOvr>
    <a:masterClrMapping/>
  </p:clrMapOvr>
  <p:transition spd="slow"/>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ustom Layout 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Content Placeholder 6"/>
          <p:cNvSpPr>
            <a:spLocks noGrp="1"/>
          </p:cNvSpPr>
          <p:nvPr>
            <p:ph sz="quarter" idx="13"/>
          </p:nvPr>
        </p:nvSpPr>
        <p:spPr>
          <a:xfrm>
            <a:off x="457200" y="1509252"/>
            <a:ext cx="4038600" cy="48153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p:cNvSpPr>
            <a:spLocks noGrp="1"/>
          </p:cNvSpPr>
          <p:nvPr>
            <p:ph sz="quarter" idx="14"/>
          </p:nvPr>
        </p:nvSpPr>
        <p:spPr>
          <a:xfrm>
            <a:off x="4648200" y="1524000"/>
            <a:ext cx="4038600" cy="2286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Content Placeholder 8"/>
          <p:cNvSpPr>
            <a:spLocks noGrp="1"/>
          </p:cNvSpPr>
          <p:nvPr>
            <p:ph sz="quarter" idx="15"/>
          </p:nvPr>
        </p:nvSpPr>
        <p:spPr>
          <a:xfrm>
            <a:off x="4648200" y="3871452"/>
            <a:ext cx="4038600" cy="24531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3"/>
          <p:cNvSpPr>
            <a:spLocks noGrp="1"/>
          </p:cNvSpPr>
          <p:nvPr>
            <p:ph type="dt" sz="half" idx="16"/>
          </p:nvPr>
        </p:nvSpPr>
        <p:spPr/>
        <p:txBody>
          <a:bodyPr/>
          <a:lstStyle>
            <a:lvl1pPr>
              <a:defRPr/>
            </a:lvl1pPr>
          </a:lstStyle>
          <a:p>
            <a:fld id="{75C174D5-0113-4259-98F0-37CC1DF77000}" type="datetime1">
              <a:rPr lang="en-US" smtClean="0"/>
              <a:t>12/4/2023</a:t>
            </a:fld>
            <a:endParaRPr lang="en-US"/>
          </a:p>
        </p:txBody>
      </p:sp>
      <p:sp>
        <p:nvSpPr>
          <p:cNvPr id="8" name="Footer Placeholder 4"/>
          <p:cNvSpPr>
            <a:spLocks noGrp="1"/>
          </p:cNvSpPr>
          <p:nvPr>
            <p:ph type="ftr" sz="quarter" idx="17"/>
          </p:nvPr>
        </p:nvSpPr>
        <p:spPr/>
        <p:txBody>
          <a:bodyPr/>
          <a:lstStyle>
            <a:lvl1pPr>
              <a:defRPr/>
            </a:lvl1pPr>
          </a:lstStyle>
          <a:p>
            <a:endParaRPr lang="en-US"/>
          </a:p>
        </p:txBody>
      </p:sp>
      <p:sp>
        <p:nvSpPr>
          <p:cNvPr id="11" name="Slide Number Placeholder 5"/>
          <p:cNvSpPr>
            <a:spLocks noGrp="1"/>
          </p:cNvSpPr>
          <p:nvPr>
            <p:ph type="sldNum" sz="quarter" idx="18"/>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3904930752"/>
      </p:ext>
    </p:extLst>
  </p:cSld>
  <p:clrMapOvr>
    <a:masterClrMapping/>
  </p:clrMapOvr>
  <p:transition spd="slow"/>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409575"/>
            <a:ext cx="822960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vi-VN"/>
              <a:t>Click to edit Master title style</a:t>
            </a:r>
          </a:p>
        </p:txBody>
      </p:sp>
      <p:sp>
        <p:nvSpPr>
          <p:cNvPr id="3" name="Text Placeholder 2"/>
          <p:cNvSpPr>
            <a:spLocks noGrp="1"/>
          </p:cNvSpPr>
          <p:nvPr>
            <p:ph type="body" idx="1"/>
          </p:nvPr>
        </p:nvSpPr>
        <p:spPr bwMode="auto">
          <a:xfrm>
            <a:off x="457200" y="1524000"/>
            <a:ext cx="8229600" cy="480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vi-VN"/>
              <a:t>Click to edit Master text styles</a:t>
            </a:r>
          </a:p>
          <a:p>
            <a:pPr lvl="1"/>
            <a:r>
              <a:rPr lang="en-US" altLang="vi-VN"/>
              <a:t>Second level</a:t>
            </a:r>
          </a:p>
          <a:p>
            <a:pPr lvl="2"/>
            <a:r>
              <a:rPr lang="en-US" altLang="vi-VN"/>
              <a:t>Third level</a:t>
            </a:r>
          </a:p>
          <a:p>
            <a:pPr lvl="3"/>
            <a:r>
              <a:rPr lang="en-US" altLang="vi-VN"/>
              <a:t>Fourth level</a:t>
            </a:r>
          </a:p>
          <a:p>
            <a:pPr lvl="4"/>
            <a:r>
              <a:rPr lang="en-US" altLang="vi-VN"/>
              <a:t>Fifth level</a:t>
            </a:r>
          </a:p>
        </p:txBody>
      </p:sp>
      <p:sp>
        <p:nvSpPr>
          <p:cNvPr id="4" name="Date Placeholder 3"/>
          <p:cNvSpPr>
            <a:spLocks noGrp="1"/>
          </p:cNvSpPr>
          <p:nvPr>
            <p:ph type="dt" sz="half" idx="2"/>
          </p:nvPr>
        </p:nvSpPr>
        <p:spPr>
          <a:xfrm>
            <a:off x="457200" y="6461125"/>
            <a:ext cx="2133600" cy="320675"/>
          </a:xfrm>
          <a:prstGeom prst="rect">
            <a:avLst/>
          </a:prstGeom>
        </p:spPr>
        <p:txBody>
          <a:bodyPr vert="horz" lIns="91440" tIns="45720" rIns="91440" bIns="45720" rtlCol="0" anchor="ctr"/>
          <a:lstStyle>
            <a:lvl1pPr algn="l" eaLnBrk="1" fontAlgn="auto" hangingPunct="1">
              <a:spcBef>
                <a:spcPts val="0"/>
              </a:spcBef>
              <a:spcAft>
                <a:spcPts val="0"/>
              </a:spcAft>
              <a:defRPr sz="1000">
                <a:solidFill>
                  <a:schemeClr val="tx1">
                    <a:tint val="75000"/>
                  </a:schemeClr>
                </a:solidFill>
                <a:latin typeface="Arial" panose="020B0604020202020204" pitchFamily="34" charset="0"/>
                <a:cs typeface="Arial" panose="020B0604020202020204" pitchFamily="34" charset="0"/>
              </a:defRPr>
            </a:lvl1pPr>
          </a:lstStyle>
          <a:p>
            <a:fld id="{75C174D5-0113-4259-98F0-37CC1DF77000}" type="datetime1">
              <a:rPr lang="en-US" smtClean="0"/>
              <a:t>12/4/2023</a:t>
            </a:fld>
            <a:endParaRPr lang="en-US"/>
          </a:p>
        </p:txBody>
      </p:sp>
      <p:sp>
        <p:nvSpPr>
          <p:cNvPr id="5" name="Footer Placeholder 4"/>
          <p:cNvSpPr>
            <a:spLocks noGrp="1"/>
          </p:cNvSpPr>
          <p:nvPr>
            <p:ph type="ftr" sz="quarter" idx="3"/>
          </p:nvPr>
        </p:nvSpPr>
        <p:spPr>
          <a:xfrm>
            <a:off x="3124200" y="6461125"/>
            <a:ext cx="2895600" cy="320675"/>
          </a:xfrm>
          <a:prstGeom prst="rect">
            <a:avLst/>
          </a:prstGeom>
        </p:spPr>
        <p:txBody>
          <a:bodyPr vert="horz" lIns="91440" tIns="45720" rIns="91440" bIns="45720" rtlCol="0" anchor="ctr"/>
          <a:lstStyle>
            <a:lvl1pPr algn="ctr" eaLnBrk="1" fontAlgn="auto" hangingPunct="1">
              <a:spcBef>
                <a:spcPts val="0"/>
              </a:spcBef>
              <a:spcAft>
                <a:spcPts val="0"/>
              </a:spcAft>
              <a:defRPr sz="1000">
                <a:solidFill>
                  <a:schemeClr val="tx1">
                    <a:tint val="75000"/>
                  </a:schemeClr>
                </a:solidFill>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4"/>
          </p:nvPr>
        </p:nvSpPr>
        <p:spPr>
          <a:xfrm>
            <a:off x="6553200" y="6461125"/>
            <a:ext cx="2133600" cy="32067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000">
                <a:solidFill>
                  <a:srgbClr val="898989"/>
                </a:solidFill>
                <a:latin typeface="Arial" panose="020B0604020202020204" pitchFamily="34" charset="0"/>
                <a:cs typeface="Arial" panose="020B0604020202020204" pitchFamily="34" charset="0"/>
              </a:defRPr>
            </a:lvl1pPr>
          </a:lstStyle>
          <a:p>
            <a:fld id="{B6F15528-21DE-4FAA-801E-634DDDAF4B2B}" type="slidenum">
              <a:rPr lang="en-US" smtClean="0"/>
              <a:t>‹#›</a:t>
            </a:fld>
            <a:endParaRPr lang="en-US"/>
          </a:p>
        </p:txBody>
      </p:sp>
      <p:grpSp>
        <p:nvGrpSpPr>
          <p:cNvPr id="1031" name="Group 4"/>
          <p:cNvGrpSpPr>
            <a:grpSpLocks/>
          </p:cNvGrpSpPr>
          <p:nvPr/>
        </p:nvGrpSpPr>
        <p:grpSpPr bwMode="auto">
          <a:xfrm>
            <a:off x="0" y="0"/>
            <a:ext cx="9144000" cy="546100"/>
            <a:chOff x="0" y="0"/>
            <a:chExt cx="5760" cy="344"/>
          </a:xfrm>
        </p:grpSpPr>
        <p:sp>
          <p:nvSpPr>
            <p:cNvPr id="1032" name="Rectangle 5"/>
            <p:cNvSpPr>
              <a:spLocks noChangeArrowheads="1"/>
            </p:cNvSpPr>
            <p:nvPr/>
          </p:nvSpPr>
          <p:spPr bwMode="auto">
            <a:xfrm>
              <a:off x="0" y="0"/>
              <a:ext cx="180" cy="336"/>
            </a:xfrm>
            <a:prstGeom prst="rect">
              <a:avLst/>
            </a:prstGeom>
            <a:gradFill rotWithShape="0">
              <a:gsLst>
                <a:gs pos="0">
                  <a:srgbClr val="CCCCE6"/>
                </a:gs>
                <a:gs pos="100000">
                  <a:srgbClr val="FFFFFF"/>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endParaRPr lang="vi-VN" altLang="vi-VN" sz="2100">
                <a:solidFill>
                  <a:srgbClr val="000000"/>
                </a:solidFill>
              </a:endParaRPr>
            </a:p>
          </p:txBody>
        </p:sp>
        <p:sp>
          <p:nvSpPr>
            <p:cNvPr id="1033" name="Rectangle 6"/>
            <p:cNvSpPr>
              <a:spLocks noChangeArrowheads="1"/>
            </p:cNvSpPr>
            <p:nvPr/>
          </p:nvSpPr>
          <p:spPr bwMode="auto">
            <a:xfrm>
              <a:off x="260" y="85"/>
              <a:ext cx="5500" cy="173"/>
            </a:xfrm>
            <a:prstGeom prst="rect">
              <a:avLst/>
            </a:prstGeom>
            <a:gradFill rotWithShape="0">
              <a:gsLst>
                <a:gs pos="0">
                  <a:srgbClr val="00007D"/>
                </a:gs>
                <a:gs pos="100000">
                  <a:srgbClr val="FFFFFF"/>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034" name="Rectangle 7"/>
            <p:cNvSpPr>
              <a:spLocks noChangeArrowheads="1"/>
            </p:cNvSpPr>
            <p:nvPr/>
          </p:nvSpPr>
          <p:spPr bwMode="auto">
            <a:xfrm>
              <a:off x="258" y="85"/>
              <a:ext cx="87" cy="89"/>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666699"/>
                </a:solidFill>
              </a:endParaRPr>
            </a:p>
          </p:txBody>
        </p:sp>
        <p:sp>
          <p:nvSpPr>
            <p:cNvPr id="1035" name="Rectangle 8"/>
            <p:cNvSpPr>
              <a:spLocks noChangeArrowheads="1"/>
            </p:cNvSpPr>
            <p:nvPr/>
          </p:nvSpPr>
          <p:spPr bwMode="auto">
            <a:xfrm>
              <a:off x="345" y="0"/>
              <a:ext cx="88" cy="87"/>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666699"/>
                </a:solidFill>
              </a:endParaRPr>
            </a:p>
          </p:txBody>
        </p:sp>
        <p:sp>
          <p:nvSpPr>
            <p:cNvPr id="1036" name="Rectangle 9"/>
            <p:cNvSpPr>
              <a:spLocks noChangeArrowheads="1"/>
            </p:cNvSpPr>
            <p:nvPr/>
          </p:nvSpPr>
          <p:spPr bwMode="auto">
            <a:xfrm>
              <a:off x="345" y="85"/>
              <a:ext cx="88" cy="89"/>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9999CC"/>
                </a:solidFill>
              </a:endParaRPr>
            </a:p>
          </p:txBody>
        </p:sp>
        <p:sp>
          <p:nvSpPr>
            <p:cNvPr id="1037" name="Rectangle 10"/>
            <p:cNvSpPr>
              <a:spLocks noChangeArrowheads="1"/>
            </p:cNvSpPr>
            <p:nvPr/>
          </p:nvSpPr>
          <p:spPr bwMode="auto">
            <a:xfrm>
              <a:off x="173" y="173"/>
              <a:ext cx="86" cy="87"/>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666699"/>
                </a:solidFill>
              </a:endParaRPr>
            </a:p>
          </p:txBody>
        </p:sp>
        <p:sp>
          <p:nvSpPr>
            <p:cNvPr id="1038" name="Rectangle 11"/>
            <p:cNvSpPr>
              <a:spLocks noChangeArrowheads="1"/>
            </p:cNvSpPr>
            <p:nvPr/>
          </p:nvSpPr>
          <p:spPr bwMode="auto">
            <a:xfrm>
              <a:off x="83" y="86"/>
              <a:ext cx="89" cy="87"/>
            </a:xfrm>
            <a:prstGeom prst="rect">
              <a:avLst/>
            </a:prstGeom>
            <a:solidFill>
              <a:srgbClr val="00007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039" name="Rectangle 12"/>
            <p:cNvSpPr>
              <a:spLocks noChangeArrowheads="1"/>
            </p:cNvSpPr>
            <p:nvPr/>
          </p:nvSpPr>
          <p:spPr bwMode="auto">
            <a:xfrm>
              <a:off x="258" y="171"/>
              <a:ext cx="87" cy="87"/>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9999CC"/>
                </a:solidFill>
              </a:endParaRPr>
            </a:p>
          </p:txBody>
        </p:sp>
        <p:sp>
          <p:nvSpPr>
            <p:cNvPr id="1040" name="Rectangle 13"/>
            <p:cNvSpPr>
              <a:spLocks noChangeArrowheads="1"/>
            </p:cNvSpPr>
            <p:nvPr/>
          </p:nvSpPr>
          <p:spPr bwMode="auto">
            <a:xfrm>
              <a:off x="173" y="258"/>
              <a:ext cx="86" cy="86"/>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9999CC"/>
                </a:solidFill>
              </a:endParaRPr>
            </a:p>
          </p:txBody>
        </p:sp>
      </p:grpSp>
    </p:spTree>
    <p:extLst>
      <p:ext uri="{BB962C8B-B14F-4D97-AF65-F5344CB8AC3E}">
        <p14:creationId xmlns:p14="http://schemas.microsoft.com/office/powerpoint/2010/main" val="4059957115"/>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9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Lst>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wipe(down)">
                                      <p:cBhvr>
                                        <p:cTn id="13" dur="500"/>
                                        <p:tgtEl>
                                          <p:spTgt spid="3">
                                            <p:txEl>
                                              <p:pRg st="2" end="2"/>
                                            </p:txEl>
                                          </p:spTgt>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wipe(down)">
                                      <p:cBhvr>
                                        <p:cTn id="16" dur="500"/>
                                        <p:tgtEl>
                                          <p:spTgt spid="3">
                                            <p:txEl>
                                              <p:pRg st="3" end="3"/>
                                            </p:txEl>
                                          </p:spTgt>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wipe(down)">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22" presetClass="entr" presetSubtype="4"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down)">
                      <p:cBhvr>
                        <p:cTn dur="500"/>
                        <p:tgtEl>
                          <p:spTgt spid="3"/>
                        </p:tgtEl>
                      </p:cBhvr>
                    </p:animEffect>
                  </p:childTnLst>
                </p:cTn>
              </p:par>
            </p:tnLst>
          </p:tmpl>
          <p:tmpl lvl="2">
            <p:tnLst>
              <p:par>
                <p:cTn presetID="22" presetClass="entr" presetSubtype="4"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down)">
                      <p:cBhvr>
                        <p:cTn dur="500"/>
                        <p:tgtEl>
                          <p:spTgt spid="3"/>
                        </p:tgtEl>
                      </p:cBhvr>
                    </p:animEffect>
                  </p:childTnLst>
                </p:cTn>
              </p:par>
            </p:tnLst>
          </p:tmpl>
          <p:tmpl lvl="3">
            <p:tnLst>
              <p:par>
                <p:cTn presetID="22" presetClass="entr" presetSubtype="4"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down)">
                      <p:cBhvr>
                        <p:cTn dur="500"/>
                        <p:tgtEl>
                          <p:spTgt spid="3"/>
                        </p:tgtEl>
                      </p:cBhvr>
                    </p:animEffect>
                  </p:childTnLst>
                </p:cTn>
              </p:par>
            </p:tnLst>
          </p:tmpl>
          <p:tmpl lvl="4">
            <p:tnLst>
              <p:par>
                <p:cTn presetID="22" presetClass="entr" presetSubtype="4"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down)">
                      <p:cBhvr>
                        <p:cTn dur="500"/>
                        <p:tgtEl>
                          <p:spTgt spid="3"/>
                        </p:tgtEl>
                      </p:cBhvr>
                    </p:animEffect>
                  </p:childTnLst>
                </p:cTn>
              </p:par>
            </p:tnLst>
          </p:tmpl>
          <p:tmpl lvl="5">
            <p:tnLst>
              <p:par>
                <p:cTn presetID="22" presetClass="entr" presetSubtype="4"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down)">
                      <p:cBhvr>
                        <p:cTn dur="500"/>
                        <p:tgtEl>
                          <p:spTgt spid="3"/>
                        </p:tgtEl>
                      </p:cBhvr>
                    </p:animEffect>
                  </p:childTnLst>
                </p:cTn>
              </p:par>
            </p:tnLst>
          </p:tmpl>
        </p:tmplLst>
      </p:bldP>
    </p:bldLst>
  </p:timing>
  <p:hf hdr="0" ftr="0" dt="0"/>
  <p:txStyles>
    <p:titleStyle>
      <a:lvl1pPr algn="l" rtl="0" eaLnBrk="1" fontAlgn="base" hangingPunct="1">
        <a:spcBef>
          <a:spcPct val="0"/>
        </a:spcBef>
        <a:spcAft>
          <a:spcPct val="0"/>
        </a:spcAft>
        <a:defRPr sz="4400" b="1" kern="1200">
          <a:solidFill>
            <a:schemeClr val="tx1"/>
          </a:solidFill>
          <a:latin typeface="Arial Narrow" panose="020B0606020202030204" pitchFamily="34" charset="0"/>
          <a:ea typeface="Arial Narrow" panose="020B0606020202030204" pitchFamily="34" charset="0"/>
          <a:cs typeface="Arial" pitchFamily="34" charset="0"/>
        </a:defRPr>
      </a:lvl1pPr>
      <a:lvl2pPr algn="l" rtl="0" eaLnBrk="1" fontAlgn="base" hangingPunct="1">
        <a:spcBef>
          <a:spcPct val="0"/>
        </a:spcBef>
        <a:spcAft>
          <a:spcPct val="0"/>
        </a:spcAft>
        <a:defRPr sz="4000" b="1">
          <a:solidFill>
            <a:schemeClr val="tx1"/>
          </a:solidFill>
          <a:latin typeface="Arial Narrow" pitchFamily="34" charset="0"/>
          <a:ea typeface="Arial Narrow" pitchFamily="34" charset="0"/>
          <a:cs typeface="Arial" charset="0"/>
        </a:defRPr>
      </a:lvl2pPr>
      <a:lvl3pPr algn="l" rtl="0" eaLnBrk="1" fontAlgn="base" hangingPunct="1">
        <a:spcBef>
          <a:spcPct val="0"/>
        </a:spcBef>
        <a:spcAft>
          <a:spcPct val="0"/>
        </a:spcAft>
        <a:defRPr sz="4000" b="1">
          <a:solidFill>
            <a:schemeClr val="tx1"/>
          </a:solidFill>
          <a:latin typeface="Arial Narrow" pitchFamily="34" charset="0"/>
          <a:ea typeface="Arial Narrow" pitchFamily="34" charset="0"/>
          <a:cs typeface="Arial" charset="0"/>
        </a:defRPr>
      </a:lvl3pPr>
      <a:lvl4pPr algn="l" rtl="0" eaLnBrk="1" fontAlgn="base" hangingPunct="1">
        <a:spcBef>
          <a:spcPct val="0"/>
        </a:spcBef>
        <a:spcAft>
          <a:spcPct val="0"/>
        </a:spcAft>
        <a:defRPr sz="4000" b="1">
          <a:solidFill>
            <a:schemeClr val="tx1"/>
          </a:solidFill>
          <a:latin typeface="Arial Narrow" pitchFamily="34" charset="0"/>
          <a:ea typeface="Arial Narrow" pitchFamily="34" charset="0"/>
          <a:cs typeface="Arial" charset="0"/>
        </a:defRPr>
      </a:lvl4pPr>
      <a:lvl5pPr algn="l" rtl="0" eaLnBrk="1" fontAlgn="base" hangingPunct="1">
        <a:spcBef>
          <a:spcPct val="0"/>
        </a:spcBef>
        <a:spcAft>
          <a:spcPct val="0"/>
        </a:spcAft>
        <a:defRPr sz="4000" b="1">
          <a:solidFill>
            <a:schemeClr val="tx1"/>
          </a:solidFill>
          <a:latin typeface="Arial Narrow" pitchFamily="34" charset="0"/>
          <a:ea typeface="Arial Narrow" pitchFamily="34" charset="0"/>
          <a:cs typeface="Arial" charset="0"/>
        </a:defRPr>
      </a:lvl5pPr>
      <a:lvl6pPr marL="457200" algn="ctr" rtl="0" eaLnBrk="1" fontAlgn="base" hangingPunct="1">
        <a:spcBef>
          <a:spcPct val="0"/>
        </a:spcBef>
        <a:spcAft>
          <a:spcPct val="0"/>
        </a:spcAft>
        <a:defRPr sz="4000" b="1">
          <a:solidFill>
            <a:schemeClr val="tx1"/>
          </a:solidFill>
          <a:latin typeface="Calibri" pitchFamily="34" charset="0"/>
        </a:defRPr>
      </a:lvl6pPr>
      <a:lvl7pPr marL="914400" algn="ctr" rtl="0" eaLnBrk="1" fontAlgn="base" hangingPunct="1">
        <a:spcBef>
          <a:spcPct val="0"/>
        </a:spcBef>
        <a:spcAft>
          <a:spcPct val="0"/>
        </a:spcAft>
        <a:defRPr sz="4000" b="1">
          <a:solidFill>
            <a:schemeClr val="tx1"/>
          </a:solidFill>
          <a:latin typeface="Calibri" pitchFamily="34" charset="0"/>
        </a:defRPr>
      </a:lvl7pPr>
      <a:lvl8pPr marL="1371600" algn="ctr" rtl="0" eaLnBrk="1" fontAlgn="base" hangingPunct="1">
        <a:spcBef>
          <a:spcPct val="0"/>
        </a:spcBef>
        <a:spcAft>
          <a:spcPct val="0"/>
        </a:spcAft>
        <a:defRPr sz="4000" b="1">
          <a:solidFill>
            <a:schemeClr val="tx1"/>
          </a:solidFill>
          <a:latin typeface="Calibri" pitchFamily="34" charset="0"/>
        </a:defRPr>
      </a:lvl8pPr>
      <a:lvl9pPr marL="1828800" algn="ctr" rtl="0" eaLnBrk="1" fontAlgn="base" hangingPunct="1">
        <a:spcBef>
          <a:spcPct val="0"/>
        </a:spcBef>
        <a:spcAft>
          <a:spcPct val="0"/>
        </a:spcAft>
        <a:defRPr sz="4000" b="1">
          <a:solidFill>
            <a:schemeClr val="tx1"/>
          </a:solidFill>
          <a:latin typeface="Calibri" pitchFamily="34" charset="0"/>
        </a:defRPr>
      </a:lvl9pPr>
    </p:titleStyle>
    <p:bodyStyle>
      <a:lvl1pPr marL="342900" indent="-342900" algn="l" rtl="0" eaLnBrk="1" fontAlgn="base" hangingPunct="1">
        <a:spcBef>
          <a:spcPts val="800"/>
        </a:spcBef>
        <a:spcAft>
          <a:spcPct val="0"/>
        </a:spcAft>
        <a:buFont typeface="Arial" panose="020B0604020202020204" pitchFamily="34" charset="0"/>
        <a:buChar char="•"/>
        <a:defRPr sz="3000" kern="1200">
          <a:solidFill>
            <a:schemeClr val="tx1"/>
          </a:solidFill>
          <a:latin typeface="+mj-lt"/>
          <a:ea typeface="Arial" panose="020B0604020202020204" pitchFamily="34" charset="0"/>
          <a:cs typeface="Arial" panose="020B0604020202020204" pitchFamily="34" charset="0"/>
        </a:defRPr>
      </a:lvl1pPr>
      <a:lvl2pPr marL="742950" indent="-285750" algn="l" rtl="0" eaLnBrk="1" fontAlgn="base" hangingPunct="1">
        <a:spcBef>
          <a:spcPct val="20000"/>
        </a:spcBef>
        <a:spcAft>
          <a:spcPct val="0"/>
        </a:spcAft>
        <a:buFont typeface="Arial" panose="020B0604020202020204" pitchFamily="34" charset="0"/>
        <a:buChar char="–"/>
        <a:defRPr sz="2600" kern="1200">
          <a:solidFill>
            <a:schemeClr val="tx1"/>
          </a:solidFill>
          <a:latin typeface="+mj-lt"/>
          <a:ea typeface="Arial" panose="020B0604020202020204" pitchFamily="34" charset="0"/>
          <a:cs typeface="Arial" panose="020B0604020202020204" pitchFamily="34" charset="0"/>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j-lt"/>
          <a:ea typeface="Arial" panose="020B0604020202020204" pitchFamily="34" charset="0"/>
          <a:cs typeface="Arial" panose="020B0604020202020204" pitchFamily="34" charset="0"/>
        </a:defRPr>
      </a:lvl3pPr>
      <a:lvl4pPr marL="1600200" indent="-228600" algn="l" rtl="0" eaLnBrk="1" fontAlgn="base" hangingPunct="1">
        <a:spcBef>
          <a:spcPct val="20000"/>
        </a:spcBef>
        <a:spcAft>
          <a:spcPct val="0"/>
        </a:spcAft>
        <a:buFont typeface="Arial" panose="020B0604020202020204" pitchFamily="34" charset="0"/>
        <a:buChar char="–"/>
        <a:defRPr sz="2200" kern="1200">
          <a:solidFill>
            <a:schemeClr val="tx1"/>
          </a:solidFill>
          <a:latin typeface="+mj-lt"/>
          <a:ea typeface="Arial" panose="020B0604020202020204" pitchFamily="34" charset="0"/>
          <a:cs typeface="Arial" panose="020B0604020202020204" pitchFamily="34" charset="0"/>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j-lt"/>
          <a:ea typeface="Arial" panose="020B0604020202020204" pitchFamily="34" charset="0"/>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8.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emf"/><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41.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9" name="Google Shape;119;p1"/>
          <p:cNvSpPr txBox="1">
            <a:spLocks noGrp="1"/>
          </p:cNvSpPr>
          <p:nvPr>
            <p:ph type="ctrTitle"/>
          </p:nvPr>
        </p:nvSpPr>
        <p:spPr/>
        <p:txBody>
          <a:bodyPr/>
          <a:lstStyle/>
          <a:p>
            <a:r>
              <a:rPr lang="en-US"/>
              <a:t>Create High-Fidelity Designs and Prototypes</a:t>
            </a:r>
            <a:br>
              <a:rPr lang="en-US"/>
            </a:br>
            <a:endParaRPr lang="en-US"/>
          </a:p>
        </p:txBody>
      </p:sp>
      <p:sp>
        <p:nvSpPr>
          <p:cNvPr id="115" name="Google Shape;115;p1"/>
          <p:cNvSpPr txBox="1">
            <a:spLocks noGrp="1"/>
          </p:cNvSpPr>
          <p:nvPr>
            <p:ph type="subTitle" idx="1"/>
          </p:nvPr>
        </p:nvSpPr>
        <p:spPr/>
        <p:txBody>
          <a:bodyPr/>
          <a:lstStyle/>
          <a:p>
            <a:endParaRPr lang="en-US">
              <a:sym typeface="Arial"/>
            </a:endParaRPr>
          </a:p>
        </p:txBody>
      </p:sp>
      <p:sp>
        <p:nvSpPr>
          <p:cNvPr id="117" name="Google Shape;117;p1"/>
          <p:cNvSpPr txBox="1">
            <a:spLocks noGrp="1"/>
          </p:cNvSpPr>
          <p:nvPr>
            <p:ph type="sldNum" sz="quarter" idx="12"/>
          </p:nvPr>
        </p:nvSpPr>
        <p:spPr/>
        <p:txBody>
          <a:bodyPr/>
          <a:lstStyle/>
          <a:p>
            <a:pPr lvl="0"/>
            <a:fld id="{00000000-1234-1234-1234-123412341234}" type="slidenum">
              <a:rPr lang="en-US" smtClean="0"/>
              <a:pPr lvl="0"/>
              <a:t>1</a:t>
            </a:fld>
            <a:endParaRPr lang="en-US"/>
          </a:p>
        </p:txBody>
      </p:sp>
    </p:spTree>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ABA71-7B17-77F5-5D36-B2C3CFA2EFD9}"/>
              </a:ext>
            </a:extLst>
          </p:cNvPr>
          <p:cNvSpPr>
            <a:spLocks noGrp="1"/>
          </p:cNvSpPr>
          <p:nvPr>
            <p:ph type="title"/>
          </p:nvPr>
        </p:nvSpPr>
        <p:spPr/>
        <p:txBody>
          <a:bodyPr/>
          <a:lstStyle/>
          <a:p>
            <a:r>
              <a:rPr lang="en-US"/>
              <a:t>Typography – Font</a:t>
            </a:r>
          </a:p>
        </p:txBody>
      </p:sp>
      <p:sp>
        <p:nvSpPr>
          <p:cNvPr id="5" name="Content Placeholder 4">
            <a:extLst>
              <a:ext uri="{FF2B5EF4-FFF2-40B4-BE49-F238E27FC236}">
                <a16:creationId xmlns:a16="http://schemas.microsoft.com/office/drawing/2014/main" id="{B0251966-8BC5-762D-61C0-BB17D29F0C4B}"/>
              </a:ext>
            </a:extLst>
          </p:cNvPr>
          <p:cNvSpPr>
            <a:spLocks noGrp="1"/>
          </p:cNvSpPr>
          <p:nvPr>
            <p:ph sz="quarter" idx="13"/>
          </p:nvPr>
        </p:nvSpPr>
        <p:spPr>
          <a:xfrm>
            <a:off x="457200" y="1524000"/>
            <a:ext cx="8229600" cy="2590800"/>
          </a:xfrm>
        </p:spPr>
        <p:txBody>
          <a:bodyPr>
            <a:normAutofit lnSpcReduction="10000"/>
          </a:bodyPr>
          <a:lstStyle/>
          <a:p>
            <a:r>
              <a:rPr lang="en-US"/>
              <a:t>Font is the size, thickness, and emphasis of letters. </a:t>
            </a:r>
          </a:p>
          <a:p>
            <a:r>
              <a:rPr lang="en-US"/>
              <a:t>The difference between typeface and font</a:t>
            </a:r>
          </a:p>
          <a:p>
            <a:pPr lvl="1"/>
            <a:r>
              <a:rPr lang="en-US"/>
              <a:t>Example: The typeface is Roboto. The font can be more light, bold, italicized or regular, and even more variations</a:t>
            </a:r>
          </a:p>
        </p:txBody>
      </p:sp>
      <p:pic>
        <p:nvPicPr>
          <p:cNvPr id="8" name="Content Placeholder 7">
            <a:extLst>
              <a:ext uri="{FF2B5EF4-FFF2-40B4-BE49-F238E27FC236}">
                <a16:creationId xmlns:a16="http://schemas.microsoft.com/office/drawing/2014/main" id="{1ED9ABC1-0C77-A0C1-E08C-978F13F8FC25}"/>
              </a:ext>
            </a:extLst>
          </p:cNvPr>
          <p:cNvPicPr>
            <a:picLocks noGrp="1" noChangeAspect="1"/>
          </p:cNvPicPr>
          <p:nvPr>
            <p:ph sz="quarter" idx="14"/>
          </p:nvPr>
        </p:nvPicPr>
        <p:blipFill>
          <a:blip r:embed="rId2"/>
          <a:stretch>
            <a:fillRect/>
          </a:stretch>
        </p:blipFill>
        <p:spPr>
          <a:xfrm>
            <a:off x="3618523" y="3962400"/>
            <a:ext cx="4026286" cy="2438400"/>
          </a:xfrm>
          <a:prstGeom prst="rect">
            <a:avLst/>
          </a:prstGeom>
        </p:spPr>
      </p:pic>
      <p:sp>
        <p:nvSpPr>
          <p:cNvPr id="4" name="Slide Number Placeholder 3">
            <a:extLst>
              <a:ext uri="{FF2B5EF4-FFF2-40B4-BE49-F238E27FC236}">
                <a16:creationId xmlns:a16="http://schemas.microsoft.com/office/drawing/2014/main" id="{FB4D956E-BC74-C687-F29F-5E1B60902240}"/>
              </a:ext>
            </a:extLst>
          </p:cNvPr>
          <p:cNvSpPr>
            <a:spLocks noGrp="1"/>
          </p:cNvSpPr>
          <p:nvPr>
            <p:ph type="sldNum" sz="quarter" idx="17"/>
          </p:nvPr>
        </p:nvSpPr>
        <p:spPr/>
        <p:txBody>
          <a:bodyPr/>
          <a:lstStyle/>
          <a:p>
            <a:fld id="{B6F15528-21DE-4FAA-801E-634DDDAF4B2B}" type="slidenum">
              <a:rPr lang="en-US" smtClean="0"/>
              <a:pPr/>
              <a:t>10</a:t>
            </a:fld>
            <a:endParaRPr lang="en-US"/>
          </a:p>
        </p:txBody>
      </p:sp>
    </p:spTree>
    <p:extLst>
      <p:ext uri="{BB962C8B-B14F-4D97-AF65-F5344CB8AC3E}">
        <p14:creationId xmlns:p14="http://schemas.microsoft.com/office/powerpoint/2010/main" val="3986865369"/>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81BC6E3-7A83-BFBE-34FF-A7696B02FABA}"/>
              </a:ext>
            </a:extLst>
          </p:cNvPr>
          <p:cNvSpPr>
            <a:spLocks noGrp="1"/>
          </p:cNvSpPr>
          <p:nvPr>
            <p:ph type="title"/>
          </p:nvPr>
        </p:nvSpPr>
        <p:spPr/>
        <p:txBody>
          <a:bodyPr/>
          <a:lstStyle/>
          <a:p>
            <a:r>
              <a:rPr lang="en-US"/>
              <a:t>The important of typography</a:t>
            </a:r>
          </a:p>
        </p:txBody>
      </p:sp>
      <p:sp>
        <p:nvSpPr>
          <p:cNvPr id="7" name="Content Placeholder 6">
            <a:extLst>
              <a:ext uri="{FF2B5EF4-FFF2-40B4-BE49-F238E27FC236}">
                <a16:creationId xmlns:a16="http://schemas.microsoft.com/office/drawing/2014/main" id="{983CF381-7CBC-4A68-5930-2F778331E1B8}"/>
              </a:ext>
            </a:extLst>
          </p:cNvPr>
          <p:cNvSpPr>
            <a:spLocks noGrp="1"/>
          </p:cNvSpPr>
          <p:nvPr>
            <p:ph idx="1"/>
          </p:nvPr>
        </p:nvSpPr>
        <p:spPr/>
        <p:txBody>
          <a:bodyPr>
            <a:normAutofit/>
          </a:bodyPr>
          <a:lstStyle/>
          <a:p>
            <a:r>
              <a:rPr lang="en-US"/>
              <a:t>Adding hierarchy</a:t>
            </a:r>
          </a:p>
          <a:p>
            <a:pPr lvl="1"/>
            <a:r>
              <a:rPr lang="en-US"/>
              <a:t> To help readers better navigate the page</a:t>
            </a:r>
          </a:p>
          <a:p>
            <a:r>
              <a:rPr lang="en-US"/>
              <a:t>Legibility</a:t>
            </a:r>
          </a:p>
          <a:p>
            <a:pPr lvl="1"/>
            <a:r>
              <a:rPr lang="en-US"/>
              <a:t>making text easy to read</a:t>
            </a:r>
          </a:p>
          <a:p>
            <a:r>
              <a:rPr lang="en-US"/>
              <a:t>Matches brand guidelines</a:t>
            </a:r>
          </a:p>
        </p:txBody>
      </p:sp>
      <p:sp>
        <p:nvSpPr>
          <p:cNvPr id="5" name="Slide Number Placeholder 4">
            <a:extLst>
              <a:ext uri="{FF2B5EF4-FFF2-40B4-BE49-F238E27FC236}">
                <a16:creationId xmlns:a16="http://schemas.microsoft.com/office/drawing/2014/main" id="{443BBD95-EB9D-F782-B2C1-945CE728C2A2}"/>
              </a:ext>
            </a:extLst>
          </p:cNvPr>
          <p:cNvSpPr>
            <a:spLocks noGrp="1"/>
          </p:cNvSpPr>
          <p:nvPr>
            <p:ph type="sldNum" sz="quarter" idx="12"/>
          </p:nvPr>
        </p:nvSpPr>
        <p:spPr/>
        <p:txBody>
          <a:bodyPr/>
          <a:lstStyle/>
          <a:p>
            <a:fld id="{B6F15528-21DE-4FAA-801E-634DDDAF4B2B}" type="slidenum">
              <a:rPr lang="en-US" smtClean="0"/>
              <a:t>11</a:t>
            </a:fld>
            <a:endParaRPr lang="en-US"/>
          </a:p>
        </p:txBody>
      </p:sp>
    </p:spTree>
    <p:extLst>
      <p:ext uri="{BB962C8B-B14F-4D97-AF65-F5344CB8AC3E}">
        <p14:creationId xmlns:p14="http://schemas.microsoft.com/office/powerpoint/2010/main" val="1674208963"/>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9AFB139-F9CC-185E-D4B7-3B07D7B83E3A}"/>
              </a:ext>
            </a:extLst>
          </p:cNvPr>
          <p:cNvPicPr>
            <a:picLocks noChangeAspect="1"/>
          </p:cNvPicPr>
          <p:nvPr/>
        </p:nvPicPr>
        <p:blipFill>
          <a:blip r:embed="rId2"/>
          <a:stretch>
            <a:fillRect/>
          </a:stretch>
        </p:blipFill>
        <p:spPr>
          <a:xfrm>
            <a:off x="6172200" y="4770180"/>
            <a:ext cx="1603094" cy="1880558"/>
          </a:xfrm>
          <a:prstGeom prst="rect">
            <a:avLst/>
          </a:prstGeom>
        </p:spPr>
      </p:pic>
      <p:sp>
        <p:nvSpPr>
          <p:cNvPr id="6" name="Title 5">
            <a:extLst>
              <a:ext uri="{FF2B5EF4-FFF2-40B4-BE49-F238E27FC236}">
                <a16:creationId xmlns:a16="http://schemas.microsoft.com/office/drawing/2014/main" id="{881BC6E3-7A83-BFBE-34FF-A7696B02FABA}"/>
              </a:ext>
            </a:extLst>
          </p:cNvPr>
          <p:cNvSpPr>
            <a:spLocks noGrp="1"/>
          </p:cNvSpPr>
          <p:nvPr>
            <p:ph type="title"/>
          </p:nvPr>
        </p:nvSpPr>
        <p:spPr/>
        <p:txBody>
          <a:bodyPr/>
          <a:lstStyle/>
          <a:p>
            <a:r>
              <a:rPr lang="en-US"/>
              <a:t>Typographic adds hierarchy </a:t>
            </a:r>
          </a:p>
        </p:txBody>
      </p:sp>
      <p:sp>
        <p:nvSpPr>
          <p:cNvPr id="7" name="Content Placeholder 6">
            <a:extLst>
              <a:ext uri="{FF2B5EF4-FFF2-40B4-BE49-F238E27FC236}">
                <a16:creationId xmlns:a16="http://schemas.microsoft.com/office/drawing/2014/main" id="{983CF381-7CBC-4A68-5930-2F778331E1B8}"/>
              </a:ext>
            </a:extLst>
          </p:cNvPr>
          <p:cNvSpPr>
            <a:spLocks noGrp="1"/>
          </p:cNvSpPr>
          <p:nvPr>
            <p:ph idx="1"/>
          </p:nvPr>
        </p:nvSpPr>
        <p:spPr/>
        <p:txBody>
          <a:bodyPr>
            <a:normAutofit fontScale="92500" lnSpcReduction="10000"/>
          </a:bodyPr>
          <a:lstStyle/>
          <a:p>
            <a:r>
              <a:rPr lang="en-US">
                <a:solidFill>
                  <a:srgbClr val="0000CC"/>
                </a:solidFill>
              </a:rPr>
              <a:t>A typographic hierarchy </a:t>
            </a:r>
            <a:r>
              <a:rPr lang="en-US"/>
              <a:t>is a method of ordering typefaces and fonts in a layout to create divisions that show users </a:t>
            </a:r>
            <a:r>
              <a:rPr lang="en-US">
                <a:solidFill>
                  <a:srgbClr val="0000CC"/>
                </a:solidFill>
              </a:rPr>
              <a:t>where to focus </a:t>
            </a:r>
            <a:r>
              <a:rPr lang="en-US"/>
              <a:t>and </a:t>
            </a:r>
            <a:r>
              <a:rPr lang="en-US">
                <a:solidFill>
                  <a:srgbClr val="0000CC"/>
                </a:solidFill>
              </a:rPr>
              <a:t>how to find information</a:t>
            </a:r>
            <a:r>
              <a:rPr lang="en-US"/>
              <a:t>.</a:t>
            </a:r>
          </a:p>
          <a:p>
            <a:r>
              <a:rPr lang="en-US"/>
              <a:t>2 common ways to create typographic hierarchy are by </a:t>
            </a:r>
            <a:r>
              <a:rPr lang="en-US">
                <a:solidFill>
                  <a:srgbClr val="0000CC"/>
                </a:solidFill>
              </a:rPr>
              <a:t>changing the typeface's size </a:t>
            </a:r>
            <a:r>
              <a:rPr lang="en-US"/>
              <a:t>and </a:t>
            </a:r>
            <a:r>
              <a:rPr lang="en-US">
                <a:solidFill>
                  <a:srgbClr val="0000CC"/>
                </a:solidFill>
              </a:rPr>
              <a:t>weight</a:t>
            </a:r>
            <a:r>
              <a:rPr lang="en-US"/>
              <a:t>.</a:t>
            </a:r>
          </a:p>
          <a:p>
            <a:r>
              <a:rPr lang="en-US"/>
              <a:t>Example: </a:t>
            </a:r>
          </a:p>
          <a:p>
            <a:pPr lvl="1"/>
            <a:r>
              <a:rPr lang="en-US"/>
              <a:t>The font of </a:t>
            </a:r>
            <a:r>
              <a:rPr lang="en-US">
                <a:solidFill>
                  <a:srgbClr val="0000CC"/>
                </a:solidFill>
              </a:rPr>
              <a:t>the title, headline </a:t>
            </a:r>
            <a:r>
              <a:rPr lang="en-US"/>
              <a:t>is usually </a:t>
            </a:r>
            <a:br>
              <a:rPr lang="en-US"/>
            </a:br>
            <a:r>
              <a:rPr lang="en-US">
                <a:solidFill>
                  <a:srgbClr val="0000CC"/>
                </a:solidFill>
              </a:rPr>
              <a:t>larger</a:t>
            </a:r>
            <a:r>
              <a:rPr lang="en-US"/>
              <a:t> in size and </a:t>
            </a:r>
            <a:r>
              <a:rPr lang="en-US">
                <a:solidFill>
                  <a:srgbClr val="0000CC"/>
                </a:solidFill>
              </a:rPr>
              <a:t>bolder</a:t>
            </a:r>
            <a:r>
              <a:rPr lang="en-US"/>
              <a:t> in weight </a:t>
            </a:r>
            <a:br>
              <a:rPr lang="en-US"/>
            </a:br>
            <a:r>
              <a:rPr lang="en-US"/>
              <a:t>than the other words on the page</a:t>
            </a:r>
          </a:p>
          <a:p>
            <a:pPr lvl="1"/>
            <a:r>
              <a:rPr lang="en-US"/>
              <a:t>A </a:t>
            </a:r>
            <a:r>
              <a:rPr lang="en-US">
                <a:solidFill>
                  <a:srgbClr val="0000CC"/>
                </a:solidFill>
              </a:rPr>
              <a:t>bold</a:t>
            </a:r>
            <a:r>
              <a:rPr lang="en-US"/>
              <a:t> typeface gives more </a:t>
            </a:r>
            <a:r>
              <a:rPr lang="en-US">
                <a:solidFill>
                  <a:srgbClr val="0000CC"/>
                </a:solidFill>
              </a:rPr>
              <a:t>emphasis</a:t>
            </a:r>
            <a:br>
              <a:rPr lang="en-US"/>
            </a:br>
            <a:r>
              <a:rPr lang="en-US"/>
              <a:t>or </a:t>
            </a:r>
            <a:r>
              <a:rPr lang="en-US">
                <a:solidFill>
                  <a:srgbClr val="0000CC"/>
                </a:solidFill>
              </a:rPr>
              <a:t>importance</a:t>
            </a:r>
            <a:r>
              <a:rPr lang="en-US"/>
              <a:t> to the text</a:t>
            </a:r>
          </a:p>
        </p:txBody>
      </p:sp>
      <p:sp>
        <p:nvSpPr>
          <p:cNvPr id="5" name="Slide Number Placeholder 4">
            <a:extLst>
              <a:ext uri="{FF2B5EF4-FFF2-40B4-BE49-F238E27FC236}">
                <a16:creationId xmlns:a16="http://schemas.microsoft.com/office/drawing/2014/main" id="{443BBD95-EB9D-F782-B2C1-945CE728C2A2}"/>
              </a:ext>
            </a:extLst>
          </p:cNvPr>
          <p:cNvSpPr>
            <a:spLocks noGrp="1"/>
          </p:cNvSpPr>
          <p:nvPr>
            <p:ph type="sldNum" sz="quarter" idx="12"/>
          </p:nvPr>
        </p:nvSpPr>
        <p:spPr/>
        <p:txBody>
          <a:bodyPr/>
          <a:lstStyle/>
          <a:p>
            <a:fld id="{B6F15528-21DE-4FAA-801E-634DDDAF4B2B}" type="slidenum">
              <a:rPr lang="en-US" smtClean="0"/>
              <a:t>12</a:t>
            </a:fld>
            <a:endParaRPr lang="en-US"/>
          </a:p>
        </p:txBody>
      </p:sp>
      <p:pic>
        <p:nvPicPr>
          <p:cNvPr id="12" name="Picture 11">
            <a:extLst>
              <a:ext uri="{FF2B5EF4-FFF2-40B4-BE49-F238E27FC236}">
                <a16:creationId xmlns:a16="http://schemas.microsoft.com/office/drawing/2014/main" id="{A0894F32-CD32-8460-9E82-62DCB103A56B}"/>
              </a:ext>
            </a:extLst>
          </p:cNvPr>
          <p:cNvPicPr>
            <a:picLocks noChangeAspect="1"/>
          </p:cNvPicPr>
          <p:nvPr/>
        </p:nvPicPr>
        <p:blipFill>
          <a:blip r:embed="rId3"/>
          <a:stretch>
            <a:fillRect/>
          </a:stretch>
        </p:blipFill>
        <p:spPr>
          <a:xfrm>
            <a:off x="7521120" y="3924300"/>
            <a:ext cx="1603387" cy="2103302"/>
          </a:xfrm>
          <a:prstGeom prst="rect">
            <a:avLst/>
          </a:prstGeom>
        </p:spPr>
      </p:pic>
    </p:spTree>
    <p:extLst>
      <p:ext uri="{BB962C8B-B14F-4D97-AF65-F5344CB8AC3E}">
        <p14:creationId xmlns:p14="http://schemas.microsoft.com/office/powerpoint/2010/main" val="1478895522"/>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81BC6E3-7A83-BFBE-34FF-A7696B02FABA}"/>
              </a:ext>
            </a:extLst>
          </p:cNvPr>
          <p:cNvSpPr>
            <a:spLocks noGrp="1"/>
          </p:cNvSpPr>
          <p:nvPr>
            <p:ph type="title"/>
          </p:nvPr>
        </p:nvSpPr>
        <p:spPr/>
        <p:txBody>
          <a:bodyPr/>
          <a:lstStyle/>
          <a:p>
            <a:r>
              <a:rPr lang="en-US"/>
              <a:t>Typography makes text </a:t>
            </a:r>
            <a:br>
              <a:rPr lang="en-US"/>
            </a:br>
            <a:r>
              <a:rPr lang="en-US"/>
              <a:t>easy to read</a:t>
            </a:r>
            <a:endParaRPr lang="en-US">
              <a:solidFill>
                <a:srgbClr val="0000CC"/>
              </a:solidFill>
            </a:endParaRPr>
          </a:p>
        </p:txBody>
      </p:sp>
      <p:sp>
        <p:nvSpPr>
          <p:cNvPr id="7" name="Content Placeholder 6">
            <a:extLst>
              <a:ext uri="{FF2B5EF4-FFF2-40B4-BE49-F238E27FC236}">
                <a16:creationId xmlns:a16="http://schemas.microsoft.com/office/drawing/2014/main" id="{983CF381-7CBC-4A68-5930-2F778331E1B8}"/>
              </a:ext>
            </a:extLst>
          </p:cNvPr>
          <p:cNvSpPr>
            <a:spLocks noGrp="1"/>
          </p:cNvSpPr>
          <p:nvPr>
            <p:ph idx="1"/>
          </p:nvPr>
        </p:nvSpPr>
        <p:spPr>
          <a:xfrm>
            <a:off x="457200" y="1905000"/>
            <a:ext cx="5893471" cy="4419600"/>
          </a:xfrm>
        </p:spPr>
        <p:txBody>
          <a:bodyPr>
            <a:normAutofit fontScale="92500" lnSpcReduction="20000"/>
          </a:bodyPr>
          <a:lstStyle/>
          <a:p>
            <a:pPr marL="0" indent="0">
              <a:buNone/>
            </a:pPr>
            <a:r>
              <a:rPr lang="en-US" b="1"/>
              <a:t>Example</a:t>
            </a:r>
          </a:p>
          <a:p>
            <a:r>
              <a:rPr lang="en-US" b="1"/>
              <a:t>Food labels </a:t>
            </a:r>
            <a:r>
              <a:rPr lang="en-US"/>
              <a:t>are usually printed in </a:t>
            </a:r>
            <a:r>
              <a:rPr lang="en-US">
                <a:solidFill>
                  <a:srgbClr val="0000CC"/>
                </a:solidFill>
              </a:rPr>
              <a:t>bold black text on a white background</a:t>
            </a:r>
            <a:r>
              <a:rPr lang="en-US"/>
              <a:t>. Helps all grocery shoppers easily identify and read nutritional information about the food.</a:t>
            </a:r>
          </a:p>
          <a:p>
            <a:r>
              <a:rPr lang="en-US" b="1"/>
              <a:t>Checkout section </a:t>
            </a:r>
            <a:r>
              <a:rPr lang="en-US"/>
              <a:t>of an ecommerce website, designers choose typography that is </a:t>
            </a:r>
            <a:r>
              <a:rPr lang="en-US">
                <a:solidFill>
                  <a:srgbClr val="0000CC"/>
                </a:solidFill>
              </a:rPr>
              <a:t>bold and easy to read </a:t>
            </a:r>
            <a:r>
              <a:rPr lang="en-US"/>
              <a:t>so that the user is sure that they're paying correctly</a:t>
            </a:r>
          </a:p>
        </p:txBody>
      </p:sp>
      <p:sp>
        <p:nvSpPr>
          <p:cNvPr id="5" name="Slide Number Placeholder 4">
            <a:extLst>
              <a:ext uri="{FF2B5EF4-FFF2-40B4-BE49-F238E27FC236}">
                <a16:creationId xmlns:a16="http://schemas.microsoft.com/office/drawing/2014/main" id="{443BBD95-EB9D-F782-B2C1-945CE728C2A2}"/>
              </a:ext>
            </a:extLst>
          </p:cNvPr>
          <p:cNvSpPr>
            <a:spLocks noGrp="1"/>
          </p:cNvSpPr>
          <p:nvPr>
            <p:ph type="sldNum" sz="quarter" idx="12"/>
          </p:nvPr>
        </p:nvSpPr>
        <p:spPr/>
        <p:txBody>
          <a:bodyPr/>
          <a:lstStyle/>
          <a:p>
            <a:fld id="{B6F15528-21DE-4FAA-801E-634DDDAF4B2B}" type="slidenum">
              <a:rPr lang="en-US" smtClean="0"/>
              <a:t>13</a:t>
            </a:fld>
            <a:endParaRPr lang="en-US"/>
          </a:p>
        </p:txBody>
      </p:sp>
      <p:pic>
        <p:nvPicPr>
          <p:cNvPr id="8" name="Picture 7">
            <a:extLst>
              <a:ext uri="{FF2B5EF4-FFF2-40B4-BE49-F238E27FC236}">
                <a16:creationId xmlns:a16="http://schemas.microsoft.com/office/drawing/2014/main" id="{8913DDEC-9DEB-FE03-079B-5F641654E004}"/>
              </a:ext>
            </a:extLst>
          </p:cNvPr>
          <p:cNvPicPr>
            <a:picLocks noChangeAspect="1"/>
          </p:cNvPicPr>
          <p:nvPr/>
        </p:nvPicPr>
        <p:blipFill>
          <a:blip r:embed="rId2"/>
          <a:stretch>
            <a:fillRect/>
          </a:stretch>
        </p:blipFill>
        <p:spPr>
          <a:xfrm>
            <a:off x="6307411" y="409573"/>
            <a:ext cx="2286000" cy="3404895"/>
          </a:xfrm>
          <a:prstGeom prst="rect">
            <a:avLst/>
          </a:prstGeom>
        </p:spPr>
      </p:pic>
      <p:pic>
        <p:nvPicPr>
          <p:cNvPr id="10" name="Picture 9">
            <a:extLst>
              <a:ext uri="{FF2B5EF4-FFF2-40B4-BE49-F238E27FC236}">
                <a16:creationId xmlns:a16="http://schemas.microsoft.com/office/drawing/2014/main" id="{EEEA8C68-A2D1-9D68-A404-0C80AD77C0F2}"/>
              </a:ext>
            </a:extLst>
          </p:cNvPr>
          <p:cNvPicPr>
            <a:picLocks noChangeAspect="1"/>
          </p:cNvPicPr>
          <p:nvPr/>
        </p:nvPicPr>
        <p:blipFill>
          <a:blip r:embed="rId3"/>
          <a:stretch>
            <a:fillRect/>
          </a:stretch>
        </p:blipFill>
        <p:spPr>
          <a:xfrm>
            <a:off x="6225056" y="3922346"/>
            <a:ext cx="2399523" cy="2892590"/>
          </a:xfrm>
          <a:prstGeom prst="rect">
            <a:avLst/>
          </a:prstGeom>
        </p:spPr>
      </p:pic>
    </p:spTree>
    <p:extLst>
      <p:ext uri="{BB962C8B-B14F-4D97-AF65-F5344CB8AC3E}">
        <p14:creationId xmlns:p14="http://schemas.microsoft.com/office/powerpoint/2010/main" val="1374493685"/>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wipe(down)">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wipe(down)">
                                      <p:cBhvr>
                                        <p:cTn id="12" dur="500"/>
                                        <p:tgtEl>
                                          <p:spTgt spid="7">
                                            <p:txEl>
                                              <p:pRg st="1" end="1"/>
                                            </p:txEl>
                                          </p:spTgt>
                                        </p:tgtEl>
                                      </p:cBhvr>
                                    </p:animEffec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Effect transition="in" filter="wipe(down)">
                                      <p:cBhvr>
                                        <p:cTn id="19" dur="500"/>
                                        <p:tgtEl>
                                          <p:spTgt spid="7">
                                            <p:txEl>
                                              <p:pRg st="2" end="2"/>
                                            </p:txEl>
                                          </p:spTgt>
                                        </p:tgtEl>
                                      </p:cBhvr>
                                    </p:animEffect>
                                  </p:childTnLst>
                                </p:cTn>
                              </p:par>
                              <p:par>
                                <p:cTn id="20" presetID="1" presetClass="entr" presetSubtype="0" fill="hold" nodeType="withEffect">
                                  <p:stCondLst>
                                    <p:cond delay="0"/>
                                  </p:stCondLst>
                                  <p:childTnLst>
                                    <p:set>
                                      <p:cBhvr>
                                        <p:cTn id="21"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C6D37-CD67-6FE9-72E3-CF048BF27267}"/>
              </a:ext>
            </a:extLst>
          </p:cNvPr>
          <p:cNvSpPr>
            <a:spLocks noGrp="1"/>
          </p:cNvSpPr>
          <p:nvPr>
            <p:ph type="title"/>
          </p:nvPr>
        </p:nvSpPr>
        <p:spPr/>
        <p:txBody>
          <a:bodyPr/>
          <a:lstStyle/>
          <a:p>
            <a:r>
              <a:rPr lang="en-US"/>
              <a:t>Typography matches </a:t>
            </a:r>
            <a:br>
              <a:rPr lang="en-US"/>
            </a:br>
            <a:r>
              <a:rPr lang="en-US"/>
              <a:t>brand guidelines </a:t>
            </a:r>
          </a:p>
        </p:txBody>
      </p:sp>
      <p:sp>
        <p:nvSpPr>
          <p:cNvPr id="3" name="Content Placeholder 2">
            <a:extLst>
              <a:ext uri="{FF2B5EF4-FFF2-40B4-BE49-F238E27FC236}">
                <a16:creationId xmlns:a16="http://schemas.microsoft.com/office/drawing/2014/main" id="{43EFF42F-D111-0350-DE3F-5F73251F29E4}"/>
              </a:ext>
            </a:extLst>
          </p:cNvPr>
          <p:cNvSpPr>
            <a:spLocks noGrp="1"/>
          </p:cNvSpPr>
          <p:nvPr>
            <p:ph idx="1"/>
          </p:nvPr>
        </p:nvSpPr>
        <p:spPr/>
        <p:txBody>
          <a:bodyPr>
            <a:normAutofit fontScale="92500" lnSpcReduction="10000"/>
          </a:bodyPr>
          <a:lstStyle/>
          <a:p>
            <a:r>
              <a:rPr lang="en-US">
                <a:solidFill>
                  <a:srgbClr val="0000CC"/>
                </a:solidFill>
              </a:rPr>
              <a:t>Brand guidelines are </a:t>
            </a:r>
            <a:r>
              <a:rPr lang="en-US" b="1">
                <a:solidFill>
                  <a:srgbClr val="0000CC"/>
                </a:solidFill>
              </a:rPr>
              <a:t>visual style </a:t>
            </a:r>
            <a:r>
              <a:rPr lang="en-US">
                <a:solidFill>
                  <a:srgbClr val="0000CC"/>
                </a:solidFill>
              </a:rPr>
              <a:t>choices used to communicate a </a:t>
            </a:r>
            <a:r>
              <a:rPr lang="en-US">
                <a:solidFill>
                  <a:srgbClr val="C00000"/>
                </a:solidFill>
              </a:rPr>
              <a:t>brand's identity, values, and mission</a:t>
            </a:r>
            <a:r>
              <a:rPr lang="en-US">
                <a:solidFill>
                  <a:srgbClr val="0000CC"/>
                </a:solidFill>
              </a:rPr>
              <a:t>. </a:t>
            </a:r>
          </a:p>
          <a:p>
            <a:r>
              <a:rPr lang="en-US"/>
              <a:t>Brand guidelines have rules on typography and other visual design elements that have already been researched, tested, and approved by the company's design team. </a:t>
            </a:r>
          </a:p>
          <a:p>
            <a:r>
              <a:rPr lang="en-US"/>
              <a:t>For example, </a:t>
            </a:r>
          </a:p>
          <a:p>
            <a:pPr lvl="1"/>
            <a:r>
              <a:rPr lang="en-US"/>
              <a:t>Google uses a sans serif typeface called Google Sans. </a:t>
            </a:r>
            <a:br>
              <a:rPr lang="en-US"/>
            </a:br>
            <a:r>
              <a:rPr lang="en-US"/>
              <a:t>The typeface is seen in all of our marketing material and in the Google logo. This reinforces the Google brand.</a:t>
            </a:r>
          </a:p>
        </p:txBody>
      </p:sp>
      <p:sp>
        <p:nvSpPr>
          <p:cNvPr id="4" name="Slide Number Placeholder 3">
            <a:extLst>
              <a:ext uri="{FF2B5EF4-FFF2-40B4-BE49-F238E27FC236}">
                <a16:creationId xmlns:a16="http://schemas.microsoft.com/office/drawing/2014/main" id="{B601C882-F167-3E34-D055-9722C1B84FBB}"/>
              </a:ext>
            </a:extLst>
          </p:cNvPr>
          <p:cNvSpPr>
            <a:spLocks noGrp="1"/>
          </p:cNvSpPr>
          <p:nvPr>
            <p:ph type="sldNum" sz="quarter" idx="12"/>
          </p:nvPr>
        </p:nvSpPr>
        <p:spPr/>
        <p:txBody>
          <a:bodyPr/>
          <a:lstStyle/>
          <a:p>
            <a:fld id="{B6F15528-21DE-4FAA-801E-634DDDAF4B2B}" type="slidenum">
              <a:rPr lang="en-US" smtClean="0"/>
              <a:pPr/>
              <a:t>14</a:t>
            </a:fld>
            <a:endParaRPr lang="en-US"/>
          </a:p>
        </p:txBody>
      </p:sp>
    </p:spTree>
    <p:extLst>
      <p:ext uri="{BB962C8B-B14F-4D97-AF65-F5344CB8AC3E}">
        <p14:creationId xmlns:p14="http://schemas.microsoft.com/office/powerpoint/2010/main" val="2984807670"/>
      </p:ext>
    </p:extLst>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64121-BD61-43DB-B64F-EB3E2C098A3A}"/>
              </a:ext>
            </a:extLst>
          </p:cNvPr>
          <p:cNvSpPr>
            <a:spLocks noGrp="1"/>
          </p:cNvSpPr>
          <p:nvPr>
            <p:ph type="title"/>
          </p:nvPr>
        </p:nvSpPr>
        <p:spPr/>
        <p:txBody>
          <a:bodyPr/>
          <a:lstStyle/>
          <a:p>
            <a:r>
              <a:rPr lang="en-US"/>
              <a:t>Color in UX</a:t>
            </a:r>
          </a:p>
        </p:txBody>
      </p:sp>
      <p:sp>
        <p:nvSpPr>
          <p:cNvPr id="3" name="Content Placeholder 2">
            <a:extLst>
              <a:ext uri="{FF2B5EF4-FFF2-40B4-BE49-F238E27FC236}">
                <a16:creationId xmlns:a16="http://schemas.microsoft.com/office/drawing/2014/main" id="{DE7E1023-EB4C-920A-EE77-9D0460CB641B}"/>
              </a:ext>
            </a:extLst>
          </p:cNvPr>
          <p:cNvSpPr>
            <a:spLocks noGrp="1"/>
          </p:cNvSpPr>
          <p:nvPr>
            <p:ph idx="1"/>
          </p:nvPr>
        </p:nvSpPr>
        <p:spPr/>
        <p:txBody>
          <a:bodyPr/>
          <a:lstStyle/>
          <a:p>
            <a:r>
              <a:rPr lang="en-US"/>
              <a:t>Colors can affect behavior, mood, and thoughts</a:t>
            </a:r>
          </a:p>
          <a:p>
            <a:r>
              <a:rPr lang="en-US"/>
              <a:t>Colors can convey emotions, signal actions, and add variety. </a:t>
            </a:r>
          </a:p>
          <a:p>
            <a:r>
              <a:rPr lang="en-US"/>
              <a:t>For example, </a:t>
            </a:r>
          </a:p>
          <a:p>
            <a:pPr lvl="1"/>
            <a:r>
              <a:rPr lang="en-US"/>
              <a:t>Red, attracts a lot </a:t>
            </a:r>
            <a:br>
              <a:rPr lang="en-US"/>
            </a:br>
            <a:r>
              <a:rPr lang="en-US"/>
              <a:t>of attention.</a:t>
            </a:r>
          </a:p>
          <a:p>
            <a:pPr lvl="1"/>
            <a:r>
              <a:rPr lang="en-US"/>
              <a:t>Blue can communicate serenity and feelings of calmness or peace</a:t>
            </a:r>
          </a:p>
        </p:txBody>
      </p:sp>
      <p:sp>
        <p:nvSpPr>
          <p:cNvPr id="4" name="Slide Number Placeholder 3">
            <a:extLst>
              <a:ext uri="{FF2B5EF4-FFF2-40B4-BE49-F238E27FC236}">
                <a16:creationId xmlns:a16="http://schemas.microsoft.com/office/drawing/2014/main" id="{7DF51160-CB6B-B1DC-0CFB-F091526FED36}"/>
              </a:ext>
            </a:extLst>
          </p:cNvPr>
          <p:cNvSpPr>
            <a:spLocks noGrp="1"/>
          </p:cNvSpPr>
          <p:nvPr>
            <p:ph type="sldNum" sz="quarter" idx="12"/>
          </p:nvPr>
        </p:nvSpPr>
        <p:spPr/>
        <p:txBody>
          <a:bodyPr/>
          <a:lstStyle/>
          <a:p>
            <a:fld id="{B6F15528-21DE-4FAA-801E-634DDDAF4B2B}" type="slidenum">
              <a:rPr lang="en-US" smtClean="0"/>
              <a:pPr/>
              <a:t>15</a:t>
            </a:fld>
            <a:endParaRPr lang="en-US"/>
          </a:p>
        </p:txBody>
      </p:sp>
      <p:pic>
        <p:nvPicPr>
          <p:cNvPr id="7" name="Picture 6">
            <a:extLst>
              <a:ext uri="{FF2B5EF4-FFF2-40B4-BE49-F238E27FC236}">
                <a16:creationId xmlns:a16="http://schemas.microsoft.com/office/drawing/2014/main" id="{962D85CE-6B49-F469-7976-558E0AEA7042}"/>
              </a:ext>
            </a:extLst>
          </p:cNvPr>
          <p:cNvPicPr>
            <a:picLocks noChangeAspect="1"/>
          </p:cNvPicPr>
          <p:nvPr/>
        </p:nvPicPr>
        <p:blipFill>
          <a:blip r:embed="rId2"/>
          <a:stretch>
            <a:fillRect/>
          </a:stretch>
        </p:blipFill>
        <p:spPr>
          <a:xfrm>
            <a:off x="4501243" y="3271533"/>
            <a:ext cx="4343400" cy="1305533"/>
          </a:xfrm>
          <a:prstGeom prst="rect">
            <a:avLst/>
          </a:prstGeom>
        </p:spPr>
      </p:pic>
      <p:pic>
        <p:nvPicPr>
          <p:cNvPr id="9" name="Picture 8">
            <a:extLst>
              <a:ext uri="{FF2B5EF4-FFF2-40B4-BE49-F238E27FC236}">
                <a16:creationId xmlns:a16="http://schemas.microsoft.com/office/drawing/2014/main" id="{4D4FA2A9-62A1-A818-0935-1F4605B89EB3}"/>
              </a:ext>
            </a:extLst>
          </p:cNvPr>
          <p:cNvPicPr>
            <a:picLocks noChangeAspect="1"/>
          </p:cNvPicPr>
          <p:nvPr/>
        </p:nvPicPr>
        <p:blipFill>
          <a:blip r:embed="rId3"/>
          <a:stretch>
            <a:fillRect/>
          </a:stretch>
        </p:blipFill>
        <p:spPr>
          <a:xfrm>
            <a:off x="4468586" y="4997993"/>
            <a:ext cx="4229100" cy="1315720"/>
          </a:xfrm>
          <a:prstGeom prst="rect">
            <a:avLst/>
          </a:prstGeom>
        </p:spPr>
      </p:pic>
    </p:spTree>
    <p:extLst>
      <p:ext uri="{BB962C8B-B14F-4D97-AF65-F5344CB8AC3E}">
        <p14:creationId xmlns:p14="http://schemas.microsoft.com/office/powerpoint/2010/main" val="918554335"/>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56205-C896-C989-C67D-56644C44B415}"/>
              </a:ext>
            </a:extLst>
          </p:cNvPr>
          <p:cNvSpPr>
            <a:spLocks noGrp="1"/>
          </p:cNvSpPr>
          <p:nvPr>
            <p:ph type="title"/>
          </p:nvPr>
        </p:nvSpPr>
        <p:spPr/>
        <p:txBody>
          <a:bodyPr/>
          <a:lstStyle/>
          <a:p>
            <a:r>
              <a:rPr lang="en-US"/>
              <a:t>The importance of color </a:t>
            </a:r>
            <a:br>
              <a:rPr lang="en-US"/>
            </a:br>
            <a:r>
              <a:rPr lang="en-US"/>
              <a:t>in UX design</a:t>
            </a:r>
          </a:p>
        </p:txBody>
      </p:sp>
      <p:sp>
        <p:nvSpPr>
          <p:cNvPr id="3" name="Content Placeholder 2">
            <a:extLst>
              <a:ext uri="{FF2B5EF4-FFF2-40B4-BE49-F238E27FC236}">
                <a16:creationId xmlns:a16="http://schemas.microsoft.com/office/drawing/2014/main" id="{A42F004E-96BB-B4CA-CE62-685A340AEC43}"/>
              </a:ext>
            </a:extLst>
          </p:cNvPr>
          <p:cNvSpPr>
            <a:spLocks noGrp="1"/>
          </p:cNvSpPr>
          <p:nvPr>
            <p:ph idx="1"/>
          </p:nvPr>
        </p:nvSpPr>
        <p:spPr/>
        <p:txBody>
          <a:bodyPr/>
          <a:lstStyle/>
          <a:p>
            <a:r>
              <a:rPr lang="en-US" sz="3200"/>
              <a:t>Add emphasis</a:t>
            </a:r>
          </a:p>
          <a:p>
            <a:r>
              <a:rPr lang="en-US" sz="3200"/>
              <a:t>Communicate branding </a:t>
            </a:r>
          </a:p>
          <a:p>
            <a:r>
              <a:rPr lang="en-US" sz="3200"/>
              <a:t>Impact the accessibility of designs.</a:t>
            </a:r>
          </a:p>
        </p:txBody>
      </p:sp>
      <p:sp>
        <p:nvSpPr>
          <p:cNvPr id="4" name="Slide Number Placeholder 3">
            <a:extLst>
              <a:ext uri="{FF2B5EF4-FFF2-40B4-BE49-F238E27FC236}">
                <a16:creationId xmlns:a16="http://schemas.microsoft.com/office/drawing/2014/main" id="{4CC86C5F-554A-A246-F87D-717CE444C4CB}"/>
              </a:ext>
            </a:extLst>
          </p:cNvPr>
          <p:cNvSpPr>
            <a:spLocks noGrp="1"/>
          </p:cNvSpPr>
          <p:nvPr>
            <p:ph type="sldNum" sz="quarter" idx="12"/>
          </p:nvPr>
        </p:nvSpPr>
        <p:spPr/>
        <p:txBody>
          <a:bodyPr/>
          <a:lstStyle/>
          <a:p>
            <a:fld id="{B6F15528-21DE-4FAA-801E-634DDDAF4B2B}" type="slidenum">
              <a:rPr lang="en-US" smtClean="0"/>
              <a:pPr/>
              <a:t>16</a:t>
            </a:fld>
            <a:endParaRPr lang="en-US"/>
          </a:p>
        </p:txBody>
      </p:sp>
    </p:spTree>
    <p:extLst>
      <p:ext uri="{BB962C8B-B14F-4D97-AF65-F5344CB8AC3E}">
        <p14:creationId xmlns:p14="http://schemas.microsoft.com/office/powerpoint/2010/main" val="2746989207"/>
      </p:ext>
    </p:extLst>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56205-C896-C989-C67D-56644C44B415}"/>
              </a:ext>
            </a:extLst>
          </p:cNvPr>
          <p:cNvSpPr>
            <a:spLocks noGrp="1"/>
          </p:cNvSpPr>
          <p:nvPr>
            <p:ph type="title"/>
          </p:nvPr>
        </p:nvSpPr>
        <p:spPr>
          <a:xfrm>
            <a:off x="457200" y="409575"/>
            <a:ext cx="8229600" cy="962025"/>
          </a:xfrm>
        </p:spPr>
        <p:txBody>
          <a:bodyPr/>
          <a:lstStyle/>
          <a:p>
            <a:r>
              <a:rPr lang="en-US"/>
              <a:t>Color in UX design: Add emphasis</a:t>
            </a:r>
          </a:p>
        </p:txBody>
      </p:sp>
      <p:sp>
        <p:nvSpPr>
          <p:cNvPr id="3" name="Content Placeholder 2">
            <a:extLst>
              <a:ext uri="{FF2B5EF4-FFF2-40B4-BE49-F238E27FC236}">
                <a16:creationId xmlns:a16="http://schemas.microsoft.com/office/drawing/2014/main" id="{A42F004E-96BB-B4CA-CE62-685A340AEC43}"/>
              </a:ext>
            </a:extLst>
          </p:cNvPr>
          <p:cNvSpPr>
            <a:spLocks noGrp="1"/>
          </p:cNvSpPr>
          <p:nvPr>
            <p:ph idx="1"/>
          </p:nvPr>
        </p:nvSpPr>
        <p:spPr>
          <a:xfrm>
            <a:off x="457200" y="1524000"/>
            <a:ext cx="8229600" cy="4937125"/>
          </a:xfrm>
        </p:spPr>
        <p:txBody>
          <a:bodyPr>
            <a:normAutofit fontScale="92500" lnSpcReduction="10000"/>
          </a:bodyPr>
          <a:lstStyle/>
          <a:p>
            <a:r>
              <a:rPr lang="en-US"/>
              <a:t>A change in color can draw the attention of users to a focal point in your design. That is an important action you want users to take, like a sign-up link or a purchase button. ==&gt; Make that point a bright color.</a:t>
            </a:r>
          </a:p>
          <a:p>
            <a:r>
              <a:rPr lang="en-US"/>
              <a:t>One common rule can use is the 60-30-10 rule. </a:t>
            </a:r>
          </a:p>
          <a:p>
            <a:pPr lvl="1"/>
            <a:r>
              <a:rPr lang="en-US" b="1"/>
              <a:t>A neutral</a:t>
            </a:r>
            <a:r>
              <a:rPr lang="en-US"/>
              <a:t> color makes up 60% of the color palette in your design to </a:t>
            </a:r>
            <a:r>
              <a:rPr lang="en-US">
                <a:solidFill>
                  <a:srgbClr val="0000CC"/>
                </a:solidFill>
              </a:rPr>
              <a:t>support backgrounds, lines, and text.</a:t>
            </a:r>
            <a:endParaRPr lang="en-US"/>
          </a:p>
          <a:p>
            <a:pPr lvl="1"/>
            <a:r>
              <a:rPr lang="en-US"/>
              <a:t>A </a:t>
            </a:r>
            <a:r>
              <a:rPr lang="en-US" b="1"/>
              <a:t>complementary</a:t>
            </a:r>
            <a:r>
              <a:rPr lang="en-US"/>
              <a:t> color makes up 30% of the palette. </a:t>
            </a:r>
          </a:p>
          <a:p>
            <a:pPr lvl="1"/>
            <a:r>
              <a:rPr lang="en-US"/>
              <a:t>A </a:t>
            </a:r>
            <a:r>
              <a:rPr lang="en-US" b="1"/>
              <a:t>accent</a:t>
            </a:r>
            <a:r>
              <a:rPr lang="en-US"/>
              <a:t> color makes up 10% of the palette to </a:t>
            </a:r>
            <a:r>
              <a:rPr lang="en-US">
                <a:solidFill>
                  <a:srgbClr val="0000CC"/>
                </a:solidFill>
              </a:rPr>
              <a:t>add emphasis </a:t>
            </a:r>
            <a:r>
              <a:rPr lang="en-US"/>
              <a:t>or</a:t>
            </a:r>
            <a:r>
              <a:rPr lang="en-US">
                <a:solidFill>
                  <a:srgbClr val="0000CC"/>
                </a:solidFill>
              </a:rPr>
              <a:t> highlight </a:t>
            </a:r>
            <a:r>
              <a:rPr lang="en-US"/>
              <a:t>information</a:t>
            </a:r>
            <a:endParaRPr lang="en-US">
              <a:solidFill>
                <a:srgbClr val="0000CC"/>
              </a:solidFill>
            </a:endParaRPr>
          </a:p>
          <a:p>
            <a:r>
              <a:rPr lang="en-US"/>
              <a:t>Example: we might use white as 60% of the color in the design, gray as 30%, and orange as 10%. </a:t>
            </a:r>
          </a:p>
        </p:txBody>
      </p:sp>
      <p:sp>
        <p:nvSpPr>
          <p:cNvPr id="4" name="Slide Number Placeholder 3">
            <a:extLst>
              <a:ext uri="{FF2B5EF4-FFF2-40B4-BE49-F238E27FC236}">
                <a16:creationId xmlns:a16="http://schemas.microsoft.com/office/drawing/2014/main" id="{4CC86C5F-554A-A246-F87D-717CE444C4CB}"/>
              </a:ext>
            </a:extLst>
          </p:cNvPr>
          <p:cNvSpPr>
            <a:spLocks noGrp="1"/>
          </p:cNvSpPr>
          <p:nvPr>
            <p:ph type="sldNum" sz="quarter" idx="12"/>
          </p:nvPr>
        </p:nvSpPr>
        <p:spPr>
          <a:xfrm>
            <a:off x="6553200" y="6461125"/>
            <a:ext cx="2133600" cy="320675"/>
          </a:xfrm>
        </p:spPr>
        <p:txBody>
          <a:bodyPr/>
          <a:lstStyle/>
          <a:p>
            <a:fld id="{B6F15528-21DE-4FAA-801E-634DDDAF4B2B}" type="slidenum">
              <a:rPr lang="en-US" smtClean="0"/>
              <a:pPr/>
              <a:t>17</a:t>
            </a:fld>
            <a:endParaRPr lang="en-US"/>
          </a:p>
        </p:txBody>
      </p:sp>
    </p:spTree>
    <p:extLst>
      <p:ext uri="{BB962C8B-B14F-4D97-AF65-F5344CB8AC3E}">
        <p14:creationId xmlns:p14="http://schemas.microsoft.com/office/powerpoint/2010/main" val="2883562437"/>
      </p:ext>
    </p:extLst>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9B8BF-0BC9-57D8-9C3A-6E13A669C505}"/>
              </a:ext>
            </a:extLst>
          </p:cNvPr>
          <p:cNvSpPr>
            <a:spLocks noGrp="1"/>
          </p:cNvSpPr>
          <p:nvPr>
            <p:ph type="title"/>
          </p:nvPr>
        </p:nvSpPr>
        <p:spPr/>
        <p:txBody>
          <a:bodyPr/>
          <a:lstStyle/>
          <a:p>
            <a:r>
              <a:rPr lang="en-US"/>
              <a:t>Communicate branding of color </a:t>
            </a:r>
          </a:p>
        </p:txBody>
      </p:sp>
      <p:sp>
        <p:nvSpPr>
          <p:cNvPr id="3" name="Content Placeholder 2">
            <a:extLst>
              <a:ext uri="{FF2B5EF4-FFF2-40B4-BE49-F238E27FC236}">
                <a16:creationId xmlns:a16="http://schemas.microsoft.com/office/drawing/2014/main" id="{75D2D0C1-AB95-1EA2-1AEF-C313BB57544D}"/>
              </a:ext>
            </a:extLst>
          </p:cNvPr>
          <p:cNvSpPr>
            <a:spLocks noGrp="1"/>
          </p:cNvSpPr>
          <p:nvPr>
            <p:ph idx="1"/>
          </p:nvPr>
        </p:nvSpPr>
        <p:spPr>
          <a:xfrm>
            <a:off x="457200" y="1524000"/>
            <a:ext cx="8229600" cy="3124200"/>
          </a:xfrm>
        </p:spPr>
        <p:txBody>
          <a:bodyPr>
            <a:normAutofit fontScale="92500" lnSpcReduction="20000"/>
          </a:bodyPr>
          <a:lstStyle/>
          <a:p>
            <a:r>
              <a:rPr lang="en-US"/>
              <a:t>Communicate branding is the visual appearance and voice of a company. </a:t>
            </a:r>
          </a:p>
          <a:p>
            <a:r>
              <a:rPr lang="en-US"/>
              <a:t>Colors play an important role in a company's brand guidelines. Helps define a product’s visual identity, making it stand out among competitors.</a:t>
            </a:r>
          </a:p>
          <a:p>
            <a:r>
              <a:rPr lang="en-US"/>
              <a:t>Example: </a:t>
            </a:r>
          </a:p>
          <a:p>
            <a:pPr lvl="1"/>
            <a:r>
              <a:rPr lang="en-US"/>
              <a:t>some of the most globally recognized brands and the colors they feature in their products and logos. </a:t>
            </a:r>
          </a:p>
        </p:txBody>
      </p:sp>
      <p:sp>
        <p:nvSpPr>
          <p:cNvPr id="4" name="Slide Number Placeholder 3">
            <a:extLst>
              <a:ext uri="{FF2B5EF4-FFF2-40B4-BE49-F238E27FC236}">
                <a16:creationId xmlns:a16="http://schemas.microsoft.com/office/drawing/2014/main" id="{B8E48077-77FE-2A35-7F21-23444647F6CC}"/>
              </a:ext>
            </a:extLst>
          </p:cNvPr>
          <p:cNvSpPr>
            <a:spLocks noGrp="1"/>
          </p:cNvSpPr>
          <p:nvPr>
            <p:ph type="sldNum" sz="quarter" idx="12"/>
          </p:nvPr>
        </p:nvSpPr>
        <p:spPr>
          <a:xfrm>
            <a:off x="9698636" y="8372858"/>
            <a:ext cx="1426564" cy="177555"/>
          </a:xfrm>
        </p:spPr>
        <p:txBody>
          <a:bodyPr/>
          <a:lstStyle/>
          <a:p>
            <a:fld id="{B6F15528-21DE-4FAA-801E-634DDDAF4B2B}" type="slidenum">
              <a:rPr lang="en-US" smtClean="0"/>
              <a:pPr/>
              <a:t>18</a:t>
            </a:fld>
            <a:endParaRPr lang="en-US"/>
          </a:p>
        </p:txBody>
      </p:sp>
      <p:pic>
        <p:nvPicPr>
          <p:cNvPr id="5" name="Picture 4">
            <a:extLst>
              <a:ext uri="{FF2B5EF4-FFF2-40B4-BE49-F238E27FC236}">
                <a16:creationId xmlns:a16="http://schemas.microsoft.com/office/drawing/2014/main" id="{3DF89174-43FC-C4EA-30D0-8980E180AA61}"/>
              </a:ext>
            </a:extLst>
          </p:cNvPr>
          <p:cNvPicPr>
            <a:picLocks noChangeAspect="1"/>
          </p:cNvPicPr>
          <p:nvPr/>
        </p:nvPicPr>
        <p:blipFill>
          <a:blip r:embed="rId2"/>
          <a:stretch>
            <a:fillRect/>
          </a:stretch>
        </p:blipFill>
        <p:spPr>
          <a:xfrm>
            <a:off x="990600" y="4626429"/>
            <a:ext cx="1676401" cy="1679850"/>
          </a:xfrm>
          <a:prstGeom prst="rect">
            <a:avLst/>
          </a:prstGeom>
        </p:spPr>
      </p:pic>
      <p:pic>
        <p:nvPicPr>
          <p:cNvPr id="7" name="Picture 6">
            <a:extLst>
              <a:ext uri="{FF2B5EF4-FFF2-40B4-BE49-F238E27FC236}">
                <a16:creationId xmlns:a16="http://schemas.microsoft.com/office/drawing/2014/main" id="{0BF38D74-FCA6-D390-075E-80D6B5B1CB3F}"/>
              </a:ext>
            </a:extLst>
          </p:cNvPr>
          <p:cNvPicPr>
            <a:picLocks noChangeAspect="1"/>
          </p:cNvPicPr>
          <p:nvPr/>
        </p:nvPicPr>
        <p:blipFill>
          <a:blip r:embed="rId3"/>
          <a:stretch>
            <a:fillRect/>
          </a:stretch>
        </p:blipFill>
        <p:spPr>
          <a:xfrm>
            <a:off x="2819401" y="4916625"/>
            <a:ext cx="3237140" cy="990600"/>
          </a:xfrm>
          <a:prstGeom prst="rect">
            <a:avLst/>
          </a:prstGeom>
        </p:spPr>
      </p:pic>
      <p:pic>
        <p:nvPicPr>
          <p:cNvPr id="9" name="Picture 8">
            <a:extLst>
              <a:ext uri="{FF2B5EF4-FFF2-40B4-BE49-F238E27FC236}">
                <a16:creationId xmlns:a16="http://schemas.microsoft.com/office/drawing/2014/main" id="{840655BE-2B12-B133-6169-4CAA7FD7D4C4}"/>
              </a:ext>
            </a:extLst>
          </p:cNvPr>
          <p:cNvPicPr>
            <a:picLocks noChangeAspect="1"/>
          </p:cNvPicPr>
          <p:nvPr/>
        </p:nvPicPr>
        <p:blipFill>
          <a:blip r:embed="rId4"/>
          <a:stretch>
            <a:fillRect/>
          </a:stretch>
        </p:blipFill>
        <p:spPr>
          <a:xfrm>
            <a:off x="6208941" y="4991894"/>
            <a:ext cx="2719387" cy="948920"/>
          </a:xfrm>
          <a:prstGeom prst="rect">
            <a:avLst/>
          </a:prstGeom>
        </p:spPr>
      </p:pic>
    </p:spTree>
    <p:extLst>
      <p:ext uri="{BB962C8B-B14F-4D97-AF65-F5344CB8AC3E}">
        <p14:creationId xmlns:p14="http://schemas.microsoft.com/office/powerpoint/2010/main" val="2497494037"/>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28684-0C01-58F3-13BE-950C1632FC5D}"/>
              </a:ext>
            </a:extLst>
          </p:cNvPr>
          <p:cNvSpPr>
            <a:spLocks noGrp="1"/>
          </p:cNvSpPr>
          <p:nvPr>
            <p:ph type="title"/>
          </p:nvPr>
        </p:nvSpPr>
        <p:spPr>
          <a:xfrm>
            <a:off x="457200" y="409575"/>
            <a:ext cx="8229600" cy="962025"/>
          </a:xfrm>
        </p:spPr>
        <p:txBody>
          <a:bodyPr/>
          <a:lstStyle/>
          <a:p>
            <a:r>
              <a:rPr lang="en-US"/>
              <a:t>Color impact the accessibility</a:t>
            </a:r>
          </a:p>
        </p:txBody>
      </p:sp>
      <p:sp>
        <p:nvSpPr>
          <p:cNvPr id="3" name="Content Placeholder 2">
            <a:extLst>
              <a:ext uri="{FF2B5EF4-FFF2-40B4-BE49-F238E27FC236}">
                <a16:creationId xmlns:a16="http://schemas.microsoft.com/office/drawing/2014/main" id="{FEEA8115-F655-296E-F3E3-91A42CA4E792}"/>
              </a:ext>
            </a:extLst>
          </p:cNvPr>
          <p:cNvSpPr>
            <a:spLocks noGrp="1"/>
          </p:cNvSpPr>
          <p:nvPr>
            <p:ph idx="1"/>
          </p:nvPr>
        </p:nvSpPr>
        <p:spPr>
          <a:xfrm>
            <a:off x="457200" y="1523999"/>
            <a:ext cx="8229600" cy="5105401"/>
          </a:xfrm>
        </p:spPr>
        <p:txBody>
          <a:bodyPr>
            <a:normAutofit fontScale="92500" lnSpcReduction="10000"/>
          </a:bodyPr>
          <a:lstStyle/>
          <a:p>
            <a:r>
              <a:rPr lang="en-US"/>
              <a:t>It's important to check the contrast between the colors you choose. For example:</a:t>
            </a:r>
          </a:p>
          <a:p>
            <a:endParaRPr lang="en-US"/>
          </a:p>
          <a:p>
            <a:endParaRPr lang="en-US"/>
          </a:p>
          <a:p>
            <a:endParaRPr lang="en-US"/>
          </a:p>
          <a:p>
            <a:endParaRPr lang="en-US"/>
          </a:p>
          <a:p>
            <a:endParaRPr lang="en-US"/>
          </a:p>
          <a:p>
            <a:endParaRPr lang="en-US"/>
          </a:p>
          <a:p>
            <a:r>
              <a:rPr lang="en-US"/>
              <a:t>As a designer, you should follow Web Content Accessibility Guidelines, or WCAG, on color contrast standards to make sure your designs are accessible</a:t>
            </a:r>
          </a:p>
        </p:txBody>
      </p:sp>
      <p:sp>
        <p:nvSpPr>
          <p:cNvPr id="4" name="Slide Number Placeholder 3">
            <a:extLst>
              <a:ext uri="{FF2B5EF4-FFF2-40B4-BE49-F238E27FC236}">
                <a16:creationId xmlns:a16="http://schemas.microsoft.com/office/drawing/2014/main" id="{47108570-DDB7-8835-8438-51075B377DF8}"/>
              </a:ext>
            </a:extLst>
          </p:cNvPr>
          <p:cNvSpPr>
            <a:spLocks noGrp="1"/>
          </p:cNvSpPr>
          <p:nvPr>
            <p:ph type="sldNum" sz="quarter" idx="12"/>
          </p:nvPr>
        </p:nvSpPr>
        <p:spPr>
          <a:xfrm>
            <a:off x="6553200" y="6461125"/>
            <a:ext cx="2133600" cy="320675"/>
          </a:xfrm>
        </p:spPr>
        <p:txBody>
          <a:bodyPr/>
          <a:lstStyle/>
          <a:p>
            <a:r>
              <a:rPr lang="en-US"/>
              <a:t> </a:t>
            </a:r>
            <a:fld id="{B6F15528-21DE-4FAA-801E-634DDDAF4B2B}" type="slidenum">
              <a:rPr lang="en-US" smtClean="0"/>
              <a:pPr/>
              <a:t>19</a:t>
            </a:fld>
            <a:endParaRPr lang="en-US"/>
          </a:p>
        </p:txBody>
      </p:sp>
      <p:pic>
        <p:nvPicPr>
          <p:cNvPr id="8" name="Picture 7">
            <a:extLst>
              <a:ext uri="{FF2B5EF4-FFF2-40B4-BE49-F238E27FC236}">
                <a16:creationId xmlns:a16="http://schemas.microsoft.com/office/drawing/2014/main" id="{9DA63B96-5F27-3173-3481-D6188ED85E27}"/>
              </a:ext>
            </a:extLst>
          </p:cNvPr>
          <p:cNvPicPr>
            <a:picLocks noChangeAspect="1"/>
          </p:cNvPicPr>
          <p:nvPr/>
        </p:nvPicPr>
        <p:blipFill>
          <a:blip r:embed="rId2"/>
          <a:stretch>
            <a:fillRect/>
          </a:stretch>
        </p:blipFill>
        <p:spPr>
          <a:xfrm>
            <a:off x="957687" y="2438400"/>
            <a:ext cx="3233314" cy="2667000"/>
          </a:xfrm>
          <a:prstGeom prst="rect">
            <a:avLst/>
          </a:prstGeom>
        </p:spPr>
      </p:pic>
      <p:pic>
        <p:nvPicPr>
          <p:cNvPr id="10" name="Picture 9">
            <a:extLst>
              <a:ext uri="{FF2B5EF4-FFF2-40B4-BE49-F238E27FC236}">
                <a16:creationId xmlns:a16="http://schemas.microsoft.com/office/drawing/2014/main" id="{C1E601F5-E975-3E97-1A96-9C606EEFD3DB}"/>
              </a:ext>
            </a:extLst>
          </p:cNvPr>
          <p:cNvPicPr>
            <a:picLocks noChangeAspect="1"/>
          </p:cNvPicPr>
          <p:nvPr/>
        </p:nvPicPr>
        <p:blipFill>
          <a:blip r:embed="rId3"/>
          <a:stretch>
            <a:fillRect/>
          </a:stretch>
        </p:blipFill>
        <p:spPr>
          <a:xfrm>
            <a:off x="4571999" y="2438400"/>
            <a:ext cx="3220619" cy="2667000"/>
          </a:xfrm>
          <a:prstGeom prst="rect">
            <a:avLst/>
          </a:prstGeom>
        </p:spPr>
      </p:pic>
    </p:spTree>
    <p:extLst>
      <p:ext uri="{BB962C8B-B14F-4D97-AF65-F5344CB8AC3E}">
        <p14:creationId xmlns:p14="http://schemas.microsoft.com/office/powerpoint/2010/main" val="1172030917"/>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1"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childTnLst>
                                </p:cTn>
                              </p:par>
                              <p:par>
                                <p:cTn id="10" presetID="1" presetClass="entr" presetSubtype="0" fill="hold" nodeType="withEffect">
                                  <p:stCondLst>
                                    <p:cond delay="0"/>
                                  </p:stCondLst>
                                  <p:childTnLst>
                                    <p:set>
                                      <p:cBhvr>
                                        <p:cTn id="11" dur="1" fill="hold">
                                          <p:stCondLst>
                                            <p:cond delay="0"/>
                                          </p:stCondLst>
                                        </p:cTn>
                                        <p:tgtEl>
                                          <p:spTgt spid="10"/>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grpId="0" nodeType="clickEffect">
                                  <p:stCondLst>
                                    <p:cond delay="0"/>
                                  </p:stCondLst>
                                  <p:childTnLst>
                                    <p:set>
                                      <p:cBhvr>
                                        <p:cTn id="15" dur="1" fill="hold">
                                          <p:stCondLst>
                                            <p:cond delay="0"/>
                                          </p:stCondLst>
                                        </p:cTn>
                                        <p:tgtEl>
                                          <p:spTgt spid="3">
                                            <p:txEl>
                                              <p:pRg st="7" end="7"/>
                                            </p:txEl>
                                          </p:spTgt>
                                        </p:tgtEl>
                                        <p:attrNameLst>
                                          <p:attrName>style.visibility</p:attrName>
                                        </p:attrNameLst>
                                      </p:cBhvr>
                                      <p:to>
                                        <p:strVal val="visible"/>
                                      </p:to>
                                    </p:set>
                                    <p:animEffect transition="in" filter="wipe(down)">
                                      <p:cBhvr>
                                        <p:cTn id="1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3445-0ECB-CB1B-01D6-10947EA81BED}"/>
              </a:ext>
            </a:extLst>
          </p:cNvPr>
          <p:cNvSpPr>
            <a:spLocks noGrp="1"/>
          </p:cNvSpPr>
          <p:nvPr>
            <p:ph type="title"/>
          </p:nvPr>
        </p:nvSpPr>
        <p:spPr>
          <a:xfrm>
            <a:off x="457200" y="409575"/>
            <a:ext cx="8229600" cy="962025"/>
          </a:xfrm>
        </p:spPr>
        <p:txBody>
          <a:bodyPr/>
          <a:lstStyle/>
          <a:p>
            <a:r>
              <a:rPr lang="en-US"/>
              <a:t>Topics</a:t>
            </a:r>
          </a:p>
        </p:txBody>
      </p:sp>
      <p:sp>
        <p:nvSpPr>
          <p:cNvPr id="3" name="Content Placeholder 2">
            <a:extLst>
              <a:ext uri="{FF2B5EF4-FFF2-40B4-BE49-F238E27FC236}">
                <a16:creationId xmlns:a16="http://schemas.microsoft.com/office/drawing/2014/main" id="{6CA4D9A2-2D33-4580-9027-121CE03D489E}"/>
              </a:ext>
            </a:extLst>
          </p:cNvPr>
          <p:cNvSpPr>
            <a:spLocks noGrp="1"/>
          </p:cNvSpPr>
          <p:nvPr>
            <p:ph idx="1"/>
          </p:nvPr>
        </p:nvSpPr>
        <p:spPr>
          <a:xfrm>
            <a:off x="457200" y="1524000"/>
            <a:ext cx="8229600" cy="4800600"/>
          </a:xfrm>
        </p:spPr>
        <p:txBody>
          <a:bodyPr>
            <a:normAutofit fontScale="92500" lnSpcReduction="20000"/>
          </a:bodyPr>
          <a:lstStyle/>
          <a:p>
            <a:pPr>
              <a:lnSpc>
                <a:spcPct val="105000"/>
              </a:lnSpc>
            </a:pPr>
            <a:r>
              <a:rPr lang="en-US" dirty="0"/>
              <a:t>Build </a:t>
            </a:r>
            <a:r>
              <a:rPr lang="en-US" b="1" dirty="0">
                <a:solidFill>
                  <a:srgbClr val="0000CC"/>
                </a:solidFill>
              </a:rPr>
              <a:t>mockups</a:t>
            </a:r>
            <a:r>
              <a:rPr lang="en-US" dirty="0"/>
              <a:t> and </a:t>
            </a:r>
            <a:r>
              <a:rPr lang="en-US" b="1" dirty="0">
                <a:solidFill>
                  <a:srgbClr val="0000CC"/>
                </a:solidFill>
              </a:rPr>
              <a:t>high-fidelity prototypes</a:t>
            </a:r>
          </a:p>
          <a:p>
            <a:pPr>
              <a:lnSpc>
                <a:spcPct val="105000"/>
              </a:lnSpc>
            </a:pPr>
            <a:r>
              <a:rPr lang="en-US" dirty="0"/>
              <a:t>Define and apply common </a:t>
            </a:r>
            <a:r>
              <a:rPr lang="en-US" b="1" dirty="0">
                <a:solidFill>
                  <a:srgbClr val="0000CC"/>
                </a:solidFill>
              </a:rPr>
              <a:t>visual design elements </a:t>
            </a:r>
            <a:r>
              <a:rPr lang="en-US" dirty="0"/>
              <a:t>and </a:t>
            </a:r>
            <a:r>
              <a:rPr lang="en-US" b="1" dirty="0">
                <a:solidFill>
                  <a:srgbClr val="0000CC"/>
                </a:solidFill>
              </a:rPr>
              <a:t>principles</a:t>
            </a:r>
            <a:r>
              <a:rPr lang="en-US" dirty="0"/>
              <a:t>. </a:t>
            </a:r>
          </a:p>
          <a:p>
            <a:pPr>
              <a:lnSpc>
                <a:spcPct val="105000"/>
              </a:lnSpc>
            </a:pPr>
            <a:r>
              <a:rPr lang="en-US" dirty="0"/>
              <a:t>Demonstrate how </a:t>
            </a:r>
            <a:r>
              <a:rPr lang="en-US" b="1" dirty="0">
                <a:solidFill>
                  <a:srgbClr val="0000CC"/>
                </a:solidFill>
              </a:rPr>
              <a:t>design systems </a:t>
            </a:r>
            <a:r>
              <a:rPr lang="en-US" dirty="0"/>
              <a:t>can be used to organize, standardize, and enhance designs.</a:t>
            </a:r>
          </a:p>
          <a:p>
            <a:pPr lvl="0">
              <a:lnSpc>
                <a:spcPct val="105000"/>
              </a:lnSpc>
            </a:pPr>
            <a:r>
              <a:rPr lang="en-US" dirty="0"/>
              <a:t>Understand the role of design critique sessions and feedback while iterating on designs. </a:t>
            </a:r>
          </a:p>
          <a:p>
            <a:pPr lvl="0">
              <a:lnSpc>
                <a:spcPct val="105000"/>
              </a:lnSpc>
            </a:pPr>
            <a:r>
              <a:rPr lang="en-US" dirty="0"/>
              <a:t>Learn how to hand off finished design projects to engineering teams. </a:t>
            </a:r>
          </a:p>
          <a:p>
            <a:pPr>
              <a:lnSpc>
                <a:spcPct val="105000"/>
              </a:lnSpc>
            </a:pPr>
            <a:r>
              <a:rPr lang="en-US" dirty="0"/>
              <a:t>Complete mobile app designs to include in a professional UX portfolio </a:t>
            </a:r>
          </a:p>
        </p:txBody>
      </p:sp>
      <p:sp>
        <p:nvSpPr>
          <p:cNvPr id="4" name="Slide Number Placeholder 3">
            <a:extLst>
              <a:ext uri="{FF2B5EF4-FFF2-40B4-BE49-F238E27FC236}">
                <a16:creationId xmlns:a16="http://schemas.microsoft.com/office/drawing/2014/main" id="{F1721AD2-EDF2-2475-FDB9-ACB9BE5A35C7}"/>
              </a:ext>
            </a:extLst>
          </p:cNvPr>
          <p:cNvSpPr>
            <a:spLocks noGrp="1"/>
          </p:cNvSpPr>
          <p:nvPr>
            <p:ph type="sldNum" sz="quarter" idx="12"/>
          </p:nvPr>
        </p:nvSpPr>
        <p:spPr>
          <a:xfrm>
            <a:off x="6553200" y="6461125"/>
            <a:ext cx="2133600" cy="320675"/>
          </a:xfrm>
        </p:spPr>
        <p:txBody>
          <a:bodyPr/>
          <a:lstStyle/>
          <a:p>
            <a:fld id="{B6F15528-21DE-4FAA-801E-634DDDAF4B2B}" type="slidenum">
              <a:rPr lang="en-US" smtClean="0"/>
              <a:pPr/>
              <a:t>2</a:t>
            </a:fld>
            <a:endParaRPr lang="en-US"/>
          </a:p>
        </p:txBody>
      </p:sp>
    </p:spTree>
    <p:extLst>
      <p:ext uri="{BB962C8B-B14F-4D97-AF65-F5344CB8AC3E}">
        <p14:creationId xmlns:p14="http://schemas.microsoft.com/office/powerpoint/2010/main" val="1403571569"/>
      </p:ext>
    </p:extLst>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3A985-9BAD-56BB-571B-54609A69488A}"/>
              </a:ext>
            </a:extLst>
          </p:cNvPr>
          <p:cNvSpPr>
            <a:spLocks noGrp="1"/>
          </p:cNvSpPr>
          <p:nvPr>
            <p:ph type="title"/>
          </p:nvPr>
        </p:nvSpPr>
        <p:spPr/>
        <p:txBody>
          <a:bodyPr/>
          <a:lstStyle/>
          <a:p>
            <a:r>
              <a:rPr lang="en-US"/>
              <a:t>Iconography</a:t>
            </a:r>
          </a:p>
        </p:txBody>
      </p:sp>
      <p:sp>
        <p:nvSpPr>
          <p:cNvPr id="3" name="Content Placeholder 2">
            <a:extLst>
              <a:ext uri="{FF2B5EF4-FFF2-40B4-BE49-F238E27FC236}">
                <a16:creationId xmlns:a16="http://schemas.microsoft.com/office/drawing/2014/main" id="{AE2325AC-C5DE-0198-DA18-4633169BE6D0}"/>
              </a:ext>
            </a:extLst>
          </p:cNvPr>
          <p:cNvSpPr>
            <a:spLocks noGrp="1"/>
          </p:cNvSpPr>
          <p:nvPr>
            <p:ph sz="quarter" idx="13"/>
          </p:nvPr>
        </p:nvSpPr>
        <p:spPr>
          <a:xfrm>
            <a:off x="457200" y="1524000"/>
            <a:ext cx="8229600" cy="2743200"/>
          </a:xfrm>
        </p:spPr>
        <p:txBody>
          <a:bodyPr>
            <a:normAutofit fontScale="92500"/>
          </a:bodyPr>
          <a:lstStyle/>
          <a:p>
            <a:r>
              <a:rPr lang="en-US"/>
              <a:t>A system of graphic images or symbols that are associated with a subject or an idea, called icons. </a:t>
            </a:r>
          </a:p>
          <a:p>
            <a:pPr lvl="1"/>
            <a:r>
              <a:rPr lang="en-US"/>
              <a:t>Icons limit wasted tech space, catch the user's attention, is an easy way to transition to another page or location. </a:t>
            </a:r>
          </a:p>
          <a:p>
            <a:r>
              <a:rPr lang="en-US"/>
              <a:t>We rely on icons to give us information in both digital and physical environments</a:t>
            </a:r>
          </a:p>
          <a:p>
            <a:endParaRPr lang="en-US"/>
          </a:p>
          <a:p>
            <a:endParaRPr lang="en-US"/>
          </a:p>
          <a:p>
            <a:endParaRPr lang="en-US"/>
          </a:p>
          <a:p>
            <a:endParaRPr lang="en-US"/>
          </a:p>
        </p:txBody>
      </p:sp>
      <p:sp>
        <p:nvSpPr>
          <p:cNvPr id="18" name="Content Placeholder 17">
            <a:extLst>
              <a:ext uri="{FF2B5EF4-FFF2-40B4-BE49-F238E27FC236}">
                <a16:creationId xmlns:a16="http://schemas.microsoft.com/office/drawing/2014/main" id="{EFCDD37C-5675-B195-C18B-4201A1C56647}"/>
              </a:ext>
            </a:extLst>
          </p:cNvPr>
          <p:cNvSpPr>
            <a:spLocks noGrp="1"/>
          </p:cNvSpPr>
          <p:nvPr>
            <p:ph sz="quarter" idx="14"/>
          </p:nvPr>
        </p:nvSpPr>
        <p:spPr>
          <a:xfrm>
            <a:off x="457200" y="5486399"/>
            <a:ext cx="4267200" cy="974725"/>
          </a:xfrm>
        </p:spPr>
        <p:txBody>
          <a:bodyPr/>
          <a:lstStyle/>
          <a:p>
            <a:r>
              <a:rPr lang="en-US" sz="2800"/>
              <a:t>Iconography is crucial to a company's brand. </a:t>
            </a:r>
          </a:p>
          <a:p>
            <a:pPr marL="0" indent="0">
              <a:buNone/>
            </a:pPr>
            <a:endParaRPr lang="en-US" sz="2800"/>
          </a:p>
        </p:txBody>
      </p:sp>
      <p:sp>
        <p:nvSpPr>
          <p:cNvPr id="4" name="Slide Number Placeholder 3">
            <a:extLst>
              <a:ext uri="{FF2B5EF4-FFF2-40B4-BE49-F238E27FC236}">
                <a16:creationId xmlns:a16="http://schemas.microsoft.com/office/drawing/2014/main" id="{50C9D3AB-91E6-2C15-C05F-80DCB9640A4C}"/>
              </a:ext>
            </a:extLst>
          </p:cNvPr>
          <p:cNvSpPr>
            <a:spLocks noGrp="1"/>
          </p:cNvSpPr>
          <p:nvPr>
            <p:ph type="sldNum" sz="quarter" idx="17"/>
          </p:nvPr>
        </p:nvSpPr>
        <p:spPr/>
        <p:txBody>
          <a:bodyPr/>
          <a:lstStyle/>
          <a:p>
            <a:fld id="{B6F15528-21DE-4FAA-801E-634DDDAF4B2B}" type="slidenum">
              <a:rPr lang="en-US" smtClean="0"/>
              <a:pPr/>
              <a:t>20</a:t>
            </a:fld>
            <a:endParaRPr lang="en-US"/>
          </a:p>
        </p:txBody>
      </p:sp>
      <p:pic>
        <p:nvPicPr>
          <p:cNvPr id="6" name="Picture 5">
            <a:extLst>
              <a:ext uri="{FF2B5EF4-FFF2-40B4-BE49-F238E27FC236}">
                <a16:creationId xmlns:a16="http://schemas.microsoft.com/office/drawing/2014/main" id="{2B76623A-6D5B-0CED-F1F8-32C27D83853B}"/>
              </a:ext>
            </a:extLst>
          </p:cNvPr>
          <p:cNvPicPr>
            <a:picLocks noChangeAspect="1"/>
          </p:cNvPicPr>
          <p:nvPr/>
        </p:nvPicPr>
        <p:blipFill>
          <a:blip r:embed="rId2"/>
          <a:stretch>
            <a:fillRect/>
          </a:stretch>
        </p:blipFill>
        <p:spPr>
          <a:xfrm>
            <a:off x="1189296" y="4191000"/>
            <a:ext cx="1175556" cy="1143000"/>
          </a:xfrm>
          <a:prstGeom prst="rect">
            <a:avLst/>
          </a:prstGeom>
        </p:spPr>
      </p:pic>
      <p:pic>
        <p:nvPicPr>
          <p:cNvPr id="8" name="Picture 7">
            <a:extLst>
              <a:ext uri="{FF2B5EF4-FFF2-40B4-BE49-F238E27FC236}">
                <a16:creationId xmlns:a16="http://schemas.microsoft.com/office/drawing/2014/main" id="{568538DB-9B55-F145-8E5F-AF33AAAE6B42}"/>
              </a:ext>
            </a:extLst>
          </p:cNvPr>
          <p:cNvPicPr>
            <a:picLocks noChangeAspect="1"/>
          </p:cNvPicPr>
          <p:nvPr/>
        </p:nvPicPr>
        <p:blipFill>
          <a:blip r:embed="rId3"/>
          <a:stretch>
            <a:fillRect/>
          </a:stretch>
        </p:blipFill>
        <p:spPr>
          <a:xfrm>
            <a:off x="2757772" y="4201699"/>
            <a:ext cx="1814228" cy="1122577"/>
          </a:xfrm>
          <a:prstGeom prst="rect">
            <a:avLst/>
          </a:prstGeom>
        </p:spPr>
      </p:pic>
      <p:pic>
        <p:nvPicPr>
          <p:cNvPr id="10" name="Picture 9">
            <a:extLst>
              <a:ext uri="{FF2B5EF4-FFF2-40B4-BE49-F238E27FC236}">
                <a16:creationId xmlns:a16="http://schemas.microsoft.com/office/drawing/2014/main" id="{5FD960EF-84EE-FD20-6CA0-397306ACAC83}"/>
              </a:ext>
            </a:extLst>
          </p:cNvPr>
          <p:cNvPicPr>
            <a:picLocks noChangeAspect="1"/>
          </p:cNvPicPr>
          <p:nvPr/>
        </p:nvPicPr>
        <p:blipFill>
          <a:blip r:embed="rId4"/>
          <a:stretch>
            <a:fillRect/>
          </a:stretch>
        </p:blipFill>
        <p:spPr>
          <a:xfrm>
            <a:off x="4888702" y="4191000"/>
            <a:ext cx="1844233" cy="1122577"/>
          </a:xfrm>
          <a:prstGeom prst="rect">
            <a:avLst/>
          </a:prstGeom>
        </p:spPr>
      </p:pic>
      <p:pic>
        <p:nvPicPr>
          <p:cNvPr id="12" name="Picture 11">
            <a:extLst>
              <a:ext uri="{FF2B5EF4-FFF2-40B4-BE49-F238E27FC236}">
                <a16:creationId xmlns:a16="http://schemas.microsoft.com/office/drawing/2014/main" id="{7211B29B-1F44-D527-40B6-1E783BDAE9D2}"/>
              </a:ext>
            </a:extLst>
          </p:cNvPr>
          <p:cNvPicPr>
            <a:picLocks noChangeAspect="1"/>
          </p:cNvPicPr>
          <p:nvPr/>
        </p:nvPicPr>
        <p:blipFill>
          <a:blip r:embed="rId5"/>
          <a:stretch>
            <a:fillRect/>
          </a:stretch>
        </p:blipFill>
        <p:spPr>
          <a:xfrm>
            <a:off x="7125855" y="4201699"/>
            <a:ext cx="933160" cy="824585"/>
          </a:xfrm>
          <a:prstGeom prst="rect">
            <a:avLst/>
          </a:prstGeom>
        </p:spPr>
      </p:pic>
      <p:pic>
        <p:nvPicPr>
          <p:cNvPr id="17" name="Picture 16">
            <a:extLst>
              <a:ext uri="{FF2B5EF4-FFF2-40B4-BE49-F238E27FC236}">
                <a16:creationId xmlns:a16="http://schemas.microsoft.com/office/drawing/2014/main" id="{A06B897C-EFE6-0F89-292B-FF6D4EF02DEE}"/>
              </a:ext>
            </a:extLst>
          </p:cNvPr>
          <p:cNvPicPr>
            <a:picLocks noChangeAspect="1"/>
          </p:cNvPicPr>
          <p:nvPr/>
        </p:nvPicPr>
        <p:blipFill>
          <a:blip r:embed="rId6"/>
          <a:stretch>
            <a:fillRect/>
          </a:stretch>
        </p:blipFill>
        <p:spPr>
          <a:xfrm>
            <a:off x="4572000" y="5474965"/>
            <a:ext cx="3566811" cy="1133463"/>
          </a:xfrm>
          <a:prstGeom prst="rect">
            <a:avLst/>
          </a:prstGeom>
        </p:spPr>
      </p:pic>
    </p:spTree>
    <p:extLst>
      <p:ext uri="{BB962C8B-B14F-4D97-AF65-F5344CB8AC3E}">
        <p14:creationId xmlns:p14="http://schemas.microsoft.com/office/powerpoint/2010/main" val="744725104"/>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down)">
                                      <p:cBhvr>
                                        <p:cTn id="15" dur="500"/>
                                        <p:tgtEl>
                                          <p:spTgt spid="3">
                                            <p:txEl>
                                              <p:pRg st="2" end="2"/>
                                            </p:txEl>
                                          </p:spTgt>
                                        </p:tgtEl>
                                      </p:cBhvr>
                                    </p:animEffect>
                                  </p:childTnLst>
                                </p:cTn>
                              </p:par>
                              <p:par>
                                <p:cTn id="16" presetID="1"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8"/>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10"/>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12"/>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grpId="0" nodeType="clickEffect">
                                  <p:stCondLst>
                                    <p:cond delay="0"/>
                                  </p:stCondLst>
                                  <p:childTnLst>
                                    <p:set>
                                      <p:cBhvr>
                                        <p:cTn id="27" dur="1" fill="hold">
                                          <p:stCondLst>
                                            <p:cond delay="0"/>
                                          </p:stCondLst>
                                        </p:cTn>
                                        <p:tgtEl>
                                          <p:spTgt spid="18">
                                            <p:txEl>
                                              <p:pRg st="0" end="0"/>
                                            </p:txEl>
                                          </p:spTgt>
                                        </p:tgtEl>
                                        <p:attrNameLst>
                                          <p:attrName>style.visibility</p:attrName>
                                        </p:attrNameLst>
                                      </p:cBhvr>
                                      <p:to>
                                        <p:strVal val="visible"/>
                                      </p:to>
                                    </p:set>
                                    <p:animEffect transition="in" filter="wipe(down)">
                                      <p:cBhvr>
                                        <p:cTn id="28" dur="500"/>
                                        <p:tgtEl>
                                          <p:spTgt spid="18">
                                            <p:txEl>
                                              <p:pRg st="0" end="0"/>
                                            </p:txEl>
                                          </p:spTgt>
                                        </p:tgtEl>
                                      </p:cBhvr>
                                    </p:animEffect>
                                  </p:childTnLst>
                                </p:cTn>
                              </p:par>
                              <p:par>
                                <p:cTn id="29" presetID="1" presetClass="entr" presetSubtype="0" fill="hold"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8"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D3FEB5-6729-7EEB-A72B-A7724FEB869C}"/>
              </a:ext>
            </a:extLst>
          </p:cNvPr>
          <p:cNvSpPr>
            <a:spLocks noGrp="1"/>
          </p:cNvSpPr>
          <p:nvPr>
            <p:ph type="title"/>
          </p:nvPr>
        </p:nvSpPr>
        <p:spPr/>
        <p:txBody>
          <a:bodyPr/>
          <a:lstStyle/>
          <a:p>
            <a:r>
              <a:rPr lang="en-US"/>
              <a:t>Google's Material Design</a:t>
            </a:r>
          </a:p>
        </p:txBody>
      </p:sp>
      <p:sp>
        <p:nvSpPr>
          <p:cNvPr id="3" name="Content Placeholder 2">
            <a:extLst>
              <a:ext uri="{FF2B5EF4-FFF2-40B4-BE49-F238E27FC236}">
                <a16:creationId xmlns:a16="http://schemas.microsoft.com/office/drawing/2014/main" id="{83B2F031-F2F0-CE07-C22D-FF5B3EAADE64}"/>
              </a:ext>
            </a:extLst>
          </p:cNvPr>
          <p:cNvSpPr>
            <a:spLocks noGrp="1"/>
          </p:cNvSpPr>
          <p:nvPr>
            <p:ph sz="quarter" idx="13"/>
          </p:nvPr>
        </p:nvSpPr>
        <p:spPr>
          <a:xfrm>
            <a:off x="457200" y="1565043"/>
            <a:ext cx="8229600" cy="568557"/>
          </a:xfrm>
        </p:spPr>
        <p:txBody>
          <a:bodyPr/>
          <a:lstStyle/>
          <a:p>
            <a:pPr marL="0" indent="0">
              <a:buNone/>
            </a:pPr>
            <a:r>
              <a:rPr lang="en-US" sz="2800"/>
              <a:t>a list of free icons that are available for anyone to use</a:t>
            </a:r>
          </a:p>
        </p:txBody>
      </p:sp>
      <p:pic>
        <p:nvPicPr>
          <p:cNvPr id="7" name="Content Placeholder 6">
            <a:extLst>
              <a:ext uri="{FF2B5EF4-FFF2-40B4-BE49-F238E27FC236}">
                <a16:creationId xmlns:a16="http://schemas.microsoft.com/office/drawing/2014/main" id="{6CB744D6-3152-893C-5571-47F14A5E322B}"/>
              </a:ext>
            </a:extLst>
          </p:cNvPr>
          <p:cNvPicPr>
            <a:picLocks noGrp="1" noChangeAspect="1"/>
          </p:cNvPicPr>
          <p:nvPr>
            <p:ph sz="quarter" idx="14"/>
          </p:nvPr>
        </p:nvPicPr>
        <p:blipFill>
          <a:blip r:embed="rId2"/>
          <a:stretch>
            <a:fillRect/>
          </a:stretch>
        </p:blipFill>
        <p:spPr>
          <a:xfrm>
            <a:off x="627530" y="2133600"/>
            <a:ext cx="7888940" cy="4191000"/>
          </a:xfrm>
        </p:spPr>
      </p:pic>
      <p:sp>
        <p:nvSpPr>
          <p:cNvPr id="4" name="Slide Number Placeholder 3">
            <a:extLst>
              <a:ext uri="{FF2B5EF4-FFF2-40B4-BE49-F238E27FC236}">
                <a16:creationId xmlns:a16="http://schemas.microsoft.com/office/drawing/2014/main" id="{7338009A-8041-C74D-8C8A-1DA849C01CF9}"/>
              </a:ext>
            </a:extLst>
          </p:cNvPr>
          <p:cNvSpPr>
            <a:spLocks noGrp="1"/>
          </p:cNvSpPr>
          <p:nvPr>
            <p:ph type="sldNum" sz="quarter" idx="17"/>
          </p:nvPr>
        </p:nvSpPr>
        <p:spPr/>
        <p:txBody>
          <a:bodyPr/>
          <a:lstStyle/>
          <a:p>
            <a:fld id="{B6F15528-21DE-4FAA-801E-634DDDAF4B2B}" type="slidenum">
              <a:rPr lang="en-US" smtClean="0"/>
              <a:pPr/>
              <a:t>21</a:t>
            </a:fld>
            <a:endParaRPr lang="en-US"/>
          </a:p>
        </p:txBody>
      </p:sp>
    </p:spTree>
    <p:extLst>
      <p:ext uri="{BB962C8B-B14F-4D97-AF65-F5344CB8AC3E}">
        <p14:creationId xmlns:p14="http://schemas.microsoft.com/office/powerpoint/2010/main" val="1540649156"/>
      </p:ext>
    </p:extLst>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B295F17-EF65-FBA6-1D2A-9BD859722585}"/>
              </a:ext>
            </a:extLst>
          </p:cNvPr>
          <p:cNvSpPr>
            <a:spLocks noGrp="1"/>
          </p:cNvSpPr>
          <p:nvPr>
            <p:ph type="title"/>
          </p:nvPr>
        </p:nvSpPr>
        <p:spPr/>
        <p:txBody>
          <a:bodyPr/>
          <a:lstStyle/>
          <a:p>
            <a:r>
              <a:rPr lang="en-US"/>
              <a:t>Add image to mockup designs</a:t>
            </a:r>
          </a:p>
        </p:txBody>
      </p:sp>
      <p:sp>
        <p:nvSpPr>
          <p:cNvPr id="7" name="Content Placeholder 6">
            <a:extLst>
              <a:ext uri="{FF2B5EF4-FFF2-40B4-BE49-F238E27FC236}">
                <a16:creationId xmlns:a16="http://schemas.microsoft.com/office/drawing/2014/main" id="{25B9E324-65D2-AB3D-9540-8E61F12855BB}"/>
              </a:ext>
            </a:extLst>
          </p:cNvPr>
          <p:cNvSpPr>
            <a:spLocks noGrp="1"/>
          </p:cNvSpPr>
          <p:nvPr>
            <p:ph idx="1"/>
          </p:nvPr>
        </p:nvSpPr>
        <p:spPr/>
        <p:txBody>
          <a:bodyPr>
            <a:normAutofit/>
          </a:bodyPr>
          <a:lstStyle/>
          <a:p>
            <a:pPr marL="0" indent="0">
              <a:buNone/>
            </a:pPr>
            <a:r>
              <a:rPr lang="en-US"/>
              <a:t>Why should include images in mock-ups? </a:t>
            </a:r>
          </a:p>
          <a:p>
            <a:r>
              <a:rPr lang="en-US"/>
              <a:t>Images can help communicate a message without using words.</a:t>
            </a:r>
          </a:p>
          <a:p>
            <a:r>
              <a:rPr lang="en-US"/>
              <a:t>Create an emotional response from users.</a:t>
            </a:r>
          </a:p>
          <a:p>
            <a:pPr lvl="1"/>
            <a:r>
              <a:rPr lang="en-US"/>
              <a:t>An app or website have a set of strong images throughout can create a connection to the product in a way that supports the content. </a:t>
            </a:r>
          </a:p>
          <a:p>
            <a:r>
              <a:rPr lang="en-US"/>
              <a:t>Set a product apart from the competition.</a:t>
            </a:r>
          </a:p>
        </p:txBody>
      </p:sp>
      <p:sp>
        <p:nvSpPr>
          <p:cNvPr id="5" name="Slide Number Placeholder 4">
            <a:extLst>
              <a:ext uri="{FF2B5EF4-FFF2-40B4-BE49-F238E27FC236}">
                <a16:creationId xmlns:a16="http://schemas.microsoft.com/office/drawing/2014/main" id="{C0EB7B54-EE11-5DA5-24F8-EE103367735B}"/>
              </a:ext>
            </a:extLst>
          </p:cNvPr>
          <p:cNvSpPr>
            <a:spLocks noGrp="1"/>
          </p:cNvSpPr>
          <p:nvPr>
            <p:ph type="sldNum" sz="quarter" idx="12"/>
          </p:nvPr>
        </p:nvSpPr>
        <p:spPr/>
        <p:txBody>
          <a:bodyPr/>
          <a:lstStyle/>
          <a:p>
            <a:fld id="{B6F15528-21DE-4FAA-801E-634DDDAF4B2B}" type="slidenum">
              <a:rPr lang="en-US" smtClean="0"/>
              <a:t>22</a:t>
            </a:fld>
            <a:endParaRPr lang="en-US"/>
          </a:p>
        </p:txBody>
      </p:sp>
    </p:spTree>
    <p:extLst>
      <p:ext uri="{BB962C8B-B14F-4D97-AF65-F5344CB8AC3E}">
        <p14:creationId xmlns:p14="http://schemas.microsoft.com/office/powerpoint/2010/main" val="3336579052"/>
      </p:ext>
    </p:extLst>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5F476-44B3-1057-E63B-D59BE648F394}"/>
              </a:ext>
            </a:extLst>
          </p:cNvPr>
          <p:cNvSpPr>
            <a:spLocks noGrp="1"/>
          </p:cNvSpPr>
          <p:nvPr>
            <p:ph type="title"/>
          </p:nvPr>
        </p:nvSpPr>
        <p:spPr/>
        <p:txBody>
          <a:bodyPr/>
          <a:lstStyle/>
          <a:p>
            <a:r>
              <a:rPr lang="en-US"/>
              <a:t>Layout</a:t>
            </a:r>
          </a:p>
        </p:txBody>
      </p:sp>
      <p:sp>
        <p:nvSpPr>
          <p:cNvPr id="3" name="Content Placeholder 2">
            <a:extLst>
              <a:ext uri="{FF2B5EF4-FFF2-40B4-BE49-F238E27FC236}">
                <a16:creationId xmlns:a16="http://schemas.microsoft.com/office/drawing/2014/main" id="{FAAAA6AC-2263-9766-F60B-D944BCAB0C2F}"/>
              </a:ext>
            </a:extLst>
          </p:cNvPr>
          <p:cNvSpPr>
            <a:spLocks noGrp="1"/>
          </p:cNvSpPr>
          <p:nvPr>
            <p:ph idx="1"/>
          </p:nvPr>
        </p:nvSpPr>
        <p:spPr/>
        <p:txBody>
          <a:bodyPr>
            <a:normAutofit fontScale="92500" lnSpcReduction="10000"/>
          </a:bodyPr>
          <a:lstStyle/>
          <a:p>
            <a:r>
              <a:rPr lang="en-US" b="1">
                <a:solidFill>
                  <a:srgbClr val="0000CC"/>
                </a:solidFill>
              </a:rPr>
              <a:t>Ways to arrange elements on a page. </a:t>
            </a:r>
            <a:br>
              <a:rPr lang="en-US" b="1">
                <a:solidFill>
                  <a:srgbClr val="0000CC"/>
                </a:solidFill>
              </a:rPr>
            </a:br>
            <a:r>
              <a:rPr lang="en-US" b="1">
                <a:solidFill>
                  <a:srgbClr val="0000CC"/>
                </a:solidFill>
              </a:rPr>
              <a:t>Layouts usually refer to the specific placement of text, style, icons, and images. </a:t>
            </a:r>
          </a:p>
          <a:p>
            <a:r>
              <a:rPr lang="en-US"/>
              <a:t>The goal is to present information in a logical way, making the important elements stand out</a:t>
            </a:r>
          </a:p>
          <a:p>
            <a:r>
              <a:rPr lang="en-US"/>
              <a:t>Without a thoughtful layout, your designs will be difficult for users to interact with. </a:t>
            </a:r>
          </a:p>
          <a:p>
            <a:r>
              <a:rPr lang="en-US"/>
              <a:t>Layouts can easily be reused from other projects with similar pages. </a:t>
            </a:r>
          </a:p>
          <a:p>
            <a:pPr lvl="1"/>
            <a:r>
              <a:rPr lang="en-US"/>
              <a:t>For example, there are popular layouts for home screens, login screens, and even checkout screens</a:t>
            </a:r>
          </a:p>
        </p:txBody>
      </p:sp>
      <p:sp>
        <p:nvSpPr>
          <p:cNvPr id="4" name="Slide Number Placeholder 3">
            <a:extLst>
              <a:ext uri="{FF2B5EF4-FFF2-40B4-BE49-F238E27FC236}">
                <a16:creationId xmlns:a16="http://schemas.microsoft.com/office/drawing/2014/main" id="{FF058BB7-3324-C978-57F0-8F9B078EA840}"/>
              </a:ext>
            </a:extLst>
          </p:cNvPr>
          <p:cNvSpPr>
            <a:spLocks noGrp="1"/>
          </p:cNvSpPr>
          <p:nvPr>
            <p:ph type="sldNum" sz="quarter" idx="12"/>
          </p:nvPr>
        </p:nvSpPr>
        <p:spPr/>
        <p:txBody>
          <a:bodyPr/>
          <a:lstStyle/>
          <a:p>
            <a:fld id="{B6F15528-21DE-4FAA-801E-634DDDAF4B2B}" type="slidenum">
              <a:rPr lang="en-US" smtClean="0"/>
              <a:pPr/>
              <a:t>23</a:t>
            </a:fld>
            <a:endParaRPr lang="en-US"/>
          </a:p>
        </p:txBody>
      </p:sp>
    </p:spTree>
    <p:extLst>
      <p:ext uri="{BB962C8B-B14F-4D97-AF65-F5344CB8AC3E}">
        <p14:creationId xmlns:p14="http://schemas.microsoft.com/office/powerpoint/2010/main" val="1516524493"/>
      </p:ext>
    </p:extLst>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02D86-8FD4-B67D-E066-D928FBB0CEBD}"/>
              </a:ext>
            </a:extLst>
          </p:cNvPr>
          <p:cNvSpPr>
            <a:spLocks noGrp="1"/>
          </p:cNvSpPr>
          <p:nvPr>
            <p:ph type="title"/>
          </p:nvPr>
        </p:nvSpPr>
        <p:spPr/>
        <p:txBody>
          <a:bodyPr/>
          <a:lstStyle/>
          <a:p>
            <a:r>
              <a:rPr lang="en-US"/>
              <a:t>Using grids to guide layouts</a:t>
            </a:r>
          </a:p>
        </p:txBody>
      </p:sp>
      <p:sp>
        <p:nvSpPr>
          <p:cNvPr id="3" name="Content Placeholder 2">
            <a:extLst>
              <a:ext uri="{FF2B5EF4-FFF2-40B4-BE49-F238E27FC236}">
                <a16:creationId xmlns:a16="http://schemas.microsoft.com/office/drawing/2014/main" id="{847B9433-2C05-AA0D-4A92-58EDEF54CF3C}"/>
              </a:ext>
            </a:extLst>
          </p:cNvPr>
          <p:cNvSpPr>
            <a:spLocks noGrp="1"/>
          </p:cNvSpPr>
          <p:nvPr>
            <p:ph sz="half" idx="1"/>
          </p:nvPr>
        </p:nvSpPr>
        <p:spPr>
          <a:xfrm>
            <a:off x="457200" y="1524000"/>
            <a:ext cx="5181600" cy="4800600"/>
          </a:xfrm>
        </p:spPr>
        <p:txBody>
          <a:bodyPr/>
          <a:lstStyle/>
          <a:p>
            <a:r>
              <a:rPr lang="en-US"/>
              <a:t>The correct placement of elements on the design can improve user flow and make it easier to navigate</a:t>
            </a:r>
          </a:p>
          <a:p>
            <a:r>
              <a:rPr lang="en-US" b="1">
                <a:solidFill>
                  <a:srgbClr val="0000CC"/>
                </a:solidFill>
              </a:rPr>
              <a:t>Basic grids</a:t>
            </a:r>
            <a:r>
              <a:rPr lang="en-US"/>
              <a:t>. Intersecting lines divide pages into small squares that allow you to easily layout elements in a design.</a:t>
            </a:r>
          </a:p>
        </p:txBody>
      </p:sp>
      <p:sp>
        <p:nvSpPr>
          <p:cNvPr id="4" name="Slide Number Placeholder 3">
            <a:extLst>
              <a:ext uri="{FF2B5EF4-FFF2-40B4-BE49-F238E27FC236}">
                <a16:creationId xmlns:a16="http://schemas.microsoft.com/office/drawing/2014/main" id="{AB18909C-00F6-3C94-4924-E632E4BC1757}"/>
              </a:ext>
            </a:extLst>
          </p:cNvPr>
          <p:cNvSpPr>
            <a:spLocks noGrp="1"/>
          </p:cNvSpPr>
          <p:nvPr>
            <p:ph type="sldNum" sz="quarter" idx="12"/>
          </p:nvPr>
        </p:nvSpPr>
        <p:spPr/>
        <p:txBody>
          <a:bodyPr/>
          <a:lstStyle/>
          <a:p>
            <a:fld id="{B6F15528-21DE-4FAA-801E-634DDDAF4B2B}" type="slidenum">
              <a:rPr lang="en-US" smtClean="0"/>
              <a:pPr/>
              <a:t>24</a:t>
            </a:fld>
            <a:endParaRPr lang="en-US"/>
          </a:p>
        </p:txBody>
      </p:sp>
      <p:pic>
        <p:nvPicPr>
          <p:cNvPr id="8" name="Content Placeholder 7">
            <a:extLst>
              <a:ext uri="{FF2B5EF4-FFF2-40B4-BE49-F238E27FC236}">
                <a16:creationId xmlns:a16="http://schemas.microsoft.com/office/drawing/2014/main" id="{201F775E-EB5C-6DFF-60AB-F4951A20AA42}"/>
              </a:ext>
            </a:extLst>
          </p:cNvPr>
          <p:cNvPicPr>
            <a:picLocks noGrp="1" noChangeAspect="1"/>
          </p:cNvPicPr>
          <p:nvPr>
            <p:ph sz="half" idx="2"/>
          </p:nvPr>
        </p:nvPicPr>
        <p:blipFill>
          <a:blip r:embed="rId2"/>
          <a:stretch>
            <a:fillRect/>
          </a:stretch>
        </p:blipFill>
        <p:spPr>
          <a:xfrm>
            <a:off x="6001473" y="1585823"/>
            <a:ext cx="2685327" cy="4738777"/>
          </a:xfrm>
          <a:prstGeom prst="rect">
            <a:avLst/>
          </a:prstGeom>
        </p:spPr>
      </p:pic>
    </p:spTree>
    <p:extLst>
      <p:ext uri="{BB962C8B-B14F-4D97-AF65-F5344CB8AC3E}">
        <p14:creationId xmlns:p14="http://schemas.microsoft.com/office/powerpoint/2010/main" val="2793866335"/>
      </p:ext>
    </p:extLst>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02D86-8FD4-B67D-E066-D928FBB0CEBD}"/>
              </a:ext>
            </a:extLst>
          </p:cNvPr>
          <p:cNvSpPr>
            <a:spLocks noGrp="1"/>
          </p:cNvSpPr>
          <p:nvPr>
            <p:ph type="title"/>
          </p:nvPr>
        </p:nvSpPr>
        <p:spPr/>
        <p:txBody>
          <a:bodyPr/>
          <a:lstStyle/>
          <a:p>
            <a:r>
              <a:rPr lang="en-US"/>
              <a:t>Using grids to guide layouts</a:t>
            </a:r>
          </a:p>
        </p:txBody>
      </p:sp>
      <p:sp>
        <p:nvSpPr>
          <p:cNvPr id="3" name="Content Placeholder 2">
            <a:extLst>
              <a:ext uri="{FF2B5EF4-FFF2-40B4-BE49-F238E27FC236}">
                <a16:creationId xmlns:a16="http://schemas.microsoft.com/office/drawing/2014/main" id="{847B9433-2C05-AA0D-4A92-58EDEF54CF3C}"/>
              </a:ext>
            </a:extLst>
          </p:cNvPr>
          <p:cNvSpPr>
            <a:spLocks noGrp="1"/>
          </p:cNvSpPr>
          <p:nvPr>
            <p:ph sz="half" idx="1"/>
          </p:nvPr>
        </p:nvSpPr>
        <p:spPr>
          <a:xfrm>
            <a:off x="457199" y="1524000"/>
            <a:ext cx="5867401" cy="4800600"/>
          </a:xfrm>
        </p:spPr>
        <p:txBody>
          <a:bodyPr/>
          <a:lstStyle/>
          <a:p>
            <a:r>
              <a:rPr lang="en-US" b="1">
                <a:solidFill>
                  <a:srgbClr val="0000CC"/>
                </a:solidFill>
              </a:rPr>
              <a:t>A layout grid </a:t>
            </a:r>
            <a:r>
              <a:rPr lang="en-US"/>
              <a:t>is a series of columns and alleys (spaces) that allow you to organize elements in a design</a:t>
            </a:r>
          </a:p>
          <a:p>
            <a:r>
              <a:rPr lang="en-US"/>
              <a:t>The number of columns in a layout grid depends on the type of device you're designing for</a:t>
            </a:r>
          </a:p>
          <a:p>
            <a:endParaRPr lang="en-US"/>
          </a:p>
        </p:txBody>
      </p:sp>
      <p:pic>
        <p:nvPicPr>
          <p:cNvPr id="10" name="Content Placeholder 9">
            <a:extLst>
              <a:ext uri="{FF2B5EF4-FFF2-40B4-BE49-F238E27FC236}">
                <a16:creationId xmlns:a16="http://schemas.microsoft.com/office/drawing/2014/main" id="{594AA3C3-45FB-CBFC-F2A8-9AD911B9810D}"/>
              </a:ext>
            </a:extLst>
          </p:cNvPr>
          <p:cNvPicPr>
            <a:picLocks noGrp="1" noChangeAspect="1"/>
          </p:cNvPicPr>
          <p:nvPr>
            <p:ph sz="half" idx="2"/>
          </p:nvPr>
        </p:nvPicPr>
        <p:blipFill>
          <a:blip r:embed="rId2"/>
          <a:stretch>
            <a:fillRect/>
          </a:stretch>
        </p:blipFill>
        <p:spPr>
          <a:xfrm>
            <a:off x="6477000" y="1382486"/>
            <a:ext cx="2209800" cy="3360738"/>
          </a:xfrm>
          <a:prstGeom prst="rect">
            <a:avLst/>
          </a:prstGeom>
        </p:spPr>
      </p:pic>
      <p:sp>
        <p:nvSpPr>
          <p:cNvPr id="4" name="Slide Number Placeholder 3">
            <a:extLst>
              <a:ext uri="{FF2B5EF4-FFF2-40B4-BE49-F238E27FC236}">
                <a16:creationId xmlns:a16="http://schemas.microsoft.com/office/drawing/2014/main" id="{AB18909C-00F6-3C94-4924-E632E4BC1757}"/>
              </a:ext>
            </a:extLst>
          </p:cNvPr>
          <p:cNvSpPr>
            <a:spLocks noGrp="1"/>
          </p:cNvSpPr>
          <p:nvPr>
            <p:ph type="sldNum" sz="quarter" idx="12"/>
          </p:nvPr>
        </p:nvSpPr>
        <p:spPr/>
        <p:txBody>
          <a:bodyPr/>
          <a:lstStyle/>
          <a:p>
            <a:fld id="{B6F15528-21DE-4FAA-801E-634DDDAF4B2B}" type="slidenum">
              <a:rPr lang="en-US" smtClean="0"/>
              <a:pPr/>
              <a:t>25</a:t>
            </a:fld>
            <a:endParaRPr lang="en-US"/>
          </a:p>
        </p:txBody>
      </p:sp>
      <p:pic>
        <p:nvPicPr>
          <p:cNvPr id="12" name="Picture 11">
            <a:extLst>
              <a:ext uri="{FF2B5EF4-FFF2-40B4-BE49-F238E27FC236}">
                <a16:creationId xmlns:a16="http://schemas.microsoft.com/office/drawing/2014/main" id="{A6D5B87F-3A03-F10D-BA94-22B7BE42C5E3}"/>
              </a:ext>
            </a:extLst>
          </p:cNvPr>
          <p:cNvPicPr>
            <a:picLocks noChangeAspect="1"/>
          </p:cNvPicPr>
          <p:nvPr/>
        </p:nvPicPr>
        <p:blipFill>
          <a:blip r:embed="rId3"/>
          <a:stretch>
            <a:fillRect/>
          </a:stretch>
        </p:blipFill>
        <p:spPr>
          <a:xfrm>
            <a:off x="925286" y="4936947"/>
            <a:ext cx="7772400" cy="1695401"/>
          </a:xfrm>
          <a:prstGeom prst="rect">
            <a:avLst/>
          </a:prstGeom>
        </p:spPr>
      </p:pic>
    </p:spTree>
    <p:extLst>
      <p:ext uri="{BB962C8B-B14F-4D97-AF65-F5344CB8AC3E}">
        <p14:creationId xmlns:p14="http://schemas.microsoft.com/office/powerpoint/2010/main" val="2111648977"/>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wipe(down)">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wipe(down)">
                                      <p:cBhvr>
                                        <p:cTn id="15" dur="500"/>
                                        <p:tgtEl>
                                          <p:spTgt spid="3">
                                            <p:txEl>
                                              <p:pRg st="1" end="1"/>
                                            </p:txEl>
                                          </p:spTgt>
                                        </p:tgtEl>
                                      </p:cBhvr>
                                    </p:animEffect>
                                  </p:childTnLst>
                                </p:cTn>
                              </p:par>
                              <p:par>
                                <p:cTn id="16" presetID="1" presetClass="entr" presetSubtype="0"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0D1D22F-FB5F-09C2-43DC-D2EB26749CB5}"/>
              </a:ext>
            </a:extLst>
          </p:cNvPr>
          <p:cNvSpPr>
            <a:spLocks noGrp="1"/>
          </p:cNvSpPr>
          <p:nvPr>
            <p:ph type="title"/>
          </p:nvPr>
        </p:nvSpPr>
        <p:spPr/>
        <p:txBody>
          <a:bodyPr/>
          <a:lstStyle/>
          <a:p>
            <a:r>
              <a:rPr lang="en-US"/>
              <a:t>Reasons to use grid</a:t>
            </a:r>
          </a:p>
        </p:txBody>
      </p:sp>
      <p:sp>
        <p:nvSpPr>
          <p:cNvPr id="8" name="Content Placeholder 7">
            <a:extLst>
              <a:ext uri="{FF2B5EF4-FFF2-40B4-BE49-F238E27FC236}">
                <a16:creationId xmlns:a16="http://schemas.microsoft.com/office/drawing/2014/main" id="{84CC16DD-EC02-E449-9A04-6E9B1360393D}"/>
              </a:ext>
            </a:extLst>
          </p:cNvPr>
          <p:cNvSpPr>
            <a:spLocks noGrp="1"/>
          </p:cNvSpPr>
          <p:nvPr>
            <p:ph sz="half" idx="1"/>
          </p:nvPr>
        </p:nvSpPr>
        <p:spPr>
          <a:xfrm>
            <a:off x="457200" y="1524000"/>
            <a:ext cx="5867400" cy="4800600"/>
          </a:xfrm>
        </p:spPr>
        <p:txBody>
          <a:bodyPr/>
          <a:lstStyle/>
          <a:p>
            <a:r>
              <a:rPr lang="en-US"/>
              <a:t>Create clarity and consistency. </a:t>
            </a:r>
          </a:p>
          <a:p>
            <a:pPr lvl="1"/>
            <a:r>
              <a:rPr lang="en-US"/>
              <a:t>An effective grid guides the eye, making it easier and more pleasant to scan elements on the screen.</a:t>
            </a:r>
          </a:p>
          <a:p>
            <a:r>
              <a:rPr lang="en-US"/>
              <a:t>Quicken the design process, making it faster to place elements on the screen.</a:t>
            </a:r>
          </a:p>
          <a:p>
            <a:r>
              <a:rPr lang="en-US"/>
              <a:t>Make it easier to collaborate on designs. </a:t>
            </a:r>
          </a:p>
        </p:txBody>
      </p:sp>
      <p:sp>
        <p:nvSpPr>
          <p:cNvPr id="5" name="Slide Number Placeholder 4">
            <a:extLst>
              <a:ext uri="{FF2B5EF4-FFF2-40B4-BE49-F238E27FC236}">
                <a16:creationId xmlns:a16="http://schemas.microsoft.com/office/drawing/2014/main" id="{6385804B-9377-9FF7-1EF8-4D49D3EEB06C}"/>
              </a:ext>
            </a:extLst>
          </p:cNvPr>
          <p:cNvSpPr>
            <a:spLocks noGrp="1"/>
          </p:cNvSpPr>
          <p:nvPr>
            <p:ph type="sldNum" sz="quarter" idx="12"/>
          </p:nvPr>
        </p:nvSpPr>
        <p:spPr/>
        <p:txBody>
          <a:bodyPr/>
          <a:lstStyle/>
          <a:p>
            <a:fld id="{B6F15528-21DE-4FAA-801E-634DDDAF4B2B}" type="slidenum">
              <a:rPr lang="en-US" smtClean="0"/>
              <a:t>26</a:t>
            </a:fld>
            <a:endParaRPr lang="en-US"/>
          </a:p>
        </p:txBody>
      </p:sp>
      <p:pic>
        <p:nvPicPr>
          <p:cNvPr id="16" name="Content Placeholder 15">
            <a:extLst>
              <a:ext uri="{FF2B5EF4-FFF2-40B4-BE49-F238E27FC236}">
                <a16:creationId xmlns:a16="http://schemas.microsoft.com/office/drawing/2014/main" id="{D47763EA-01E7-E43F-E503-92ECE03ACC67}"/>
              </a:ext>
            </a:extLst>
          </p:cNvPr>
          <p:cNvPicPr>
            <a:picLocks noGrp="1" noChangeAspect="1"/>
          </p:cNvPicPr>
          <p:nvPr>
            <p:ph sz="half" idx="2"/>
          </p:nvPr>
        </p:nvPicPr>
        <p:blipFill>
          <a:blip r:embed="rId2"/>
          <a:stretch>
            <a:fillRect/>
          </a:stretch>
        </p:blipFill>
        <p:spPr>
          <a:xfrm>
            <a:off x="6425068" y="1524000"/>
            <a:ext cx="2256156" cy="4800600"/>
          </a:xfrm>
        </p:spPr>
      </p:pic>
      <p:sp>
        <p:nvSpPr>
          <p:cNvPr id="18" name="TextBox 17">
            <a:extLst>
              <a:ext uri="{FF2B5EF4-FFF2-40B4-BE49-F238E27FC236}">
                <a16:creationId xmlns:a16="http://schemas.microsoft.com/office/drawing/2014/main" id="{EA7A54A5-198E-8166-57C8-FC8B24DC97C7}"/>
              </a:ext>
            </a:extLst>
          </p:cNvPr>
          <p:cNvSpPr txBox="1"/>
          <p:nvPr/>
        </p:nvSpPr>
        <p:spPr>
          <a:xfrm>
            <a:off x="4457700" y="6107668"/>
            <a:ext cx="3733800" cy="369332"/>
          </a:xfrm>
          <a:prstGeom prst="rect">
            <a:avLst/>
          </a:prstGeom>
          <a:solidFill>
            <a:srgbClr val="FFFFCC"/>
          </a:solidFill>
          <a:ln>
            <a:solidFill>
              <a:schemeClr val="tx1"/>
            </a:solidFill>
          </a:ln>
        </p:spPr>
        <p:txBody>
          <a:bodyPr wrap="square">
            <a:spAutoFit/>
          </a:bodyPr>
          <a:lstStyle/>
          <a:p>
            <a:r>
              <a:rPr lang="en-US"/>
              <a:t>Try using a grid to plan this design</a:t>
            </a:r>
          </a:p>
        </p:txBody>
      </p:sp>
    </p:spTree>
    <p:extLst>
      <p:ext uri="{BB962C8B-B14F-4D97-AF65-F5344CB8AC3E}">
        <p14:creationId xmlns:p14="http://schemas.microsoft.com/office/powerpoint/2010/main" val="971520185"/>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B336352-4A66-70C5-78BE-DFABAF9663BE}"/>
              </a:ext>
            </a:extLst>
          </p:cNvPr>
          <p:cNvSpPr>
            <a:spLocks noGrp="1"/>
          </p:cNvSpPr>
          <p:nvPr>
            <p:ph type="title"/>
          </p:nvPr>
        </p:nvSpPr>
        <p:spPr/>
        <p:txBody>
          <a:bodyPr/>
          <a:lstStyle/>
          <a:p>
            <a:r>
              <a:rPr lang="en-US"/>
              <a:t>Use containment in layouts</a:t>
            </a:r>
          </a:p>
        </p:txBody>
      </p:sp>
      <p:sp>
        <p:nvSpPr>
          <p:cNvPr id="7" name="Content Placeholder 6">
            <a:extLst>
              <a:ext uri="{FF2B5EF4-FFF2-40B4-BE49-F238E27FC236}">
                <a16:creationId xmlns:a16="http://schemas.microsoft.com/office/drawing/2014/main" id="{FD69A953-5821-1D67-0BC5-27BF5F07E8ED}"/>
              </a:ext>
            </a:extLst>
          </p:cNvPr>
          <p:cNvSpPr>
            <a:spLocks noGrp="1"/>
          </p:cNvSpPr>
          <p:nvPr>
            <p:ph idx="1"/>
          </p:nvPr>
        </p:nvSpPr>
        <p:spPr/>
        <p:txBody>
          <a:bodyPr/>
          <a:lstStyle/>
          <a:p>
            <a:r>
              <a:rPr lang="en-US"/>
              <a:t>Containment uses visual barriers to keep designs neat and organized. </a:t>
            </a:r>
          </a:p>
          <a:p>
            <a:r>
              <a:rPr lang="en-US"/>
              <a:t>Barriers like lines or colors help limit content to a specific section of a design. </a:t>
            </a:r>
          </a:p>
          <a:p>
            <a:r>
              <a:rPr lang="en-US"/>
              <a:t>There are four methods of containment: dividers, borders, fill, and shadow.</a:t>
            </a:r>
          </a:p>
        </p:txBody>
      </p:sp>
      <p:sp>
        <p:nvSpPr>
          <p:cNvPr id="5" name="Slide Number Placeholder 4">
            <a:extLst>
              <a:ext uri="{FF2B5EF4-FFF2-40B4-BE49-F238E27FC236}">
                <a16:creationId xmlns:a16="http://schemas.microsoft.com/office/drawing/2014/main" id="{5A894BB5-A60B-3B50-6627-B4B5193CEB7D}"/>
              </a:ext>
            </a:extLst>
          </p:cNvPr>
          <p:cNvSpPr>
            <a:spLocks noGrp="1"/>
          </p:cNvSpPr>
          <p:nvPr>
            <p:ph type="sldNum" sz="quarter" idx="12"/>
          </p:nvPr>
        </p:nvSpPr>
        <p:spPr/>
        <p:txBody>
          <a:bodyPr/>
          <a:lstStyle/>
          <a:p>
            <a:fld id="{B6F15528-21DE-4FAA-801E-634DDDAF4B2B}" type="slidenum">
              <a:rPr lang="en-US" smtClean="0"/>
              <a:t>27</a:t>
            </a:fld>
            <a:endParaRPr lang="en-US"/>
          </a:p>
        </p:txBody>
      </p:sp>
    </p:spTree>
    <p:extLst>
      <p:ext uri="{BB962C8B-B14F-4D97-AF65-F5344CB8AC3E}">
        <p14:creationId xmlns:p14="http://schemas.microsoft.com/office/powerpoint/2010/main" val="765279966"/>
      </p:ext>
    </p:extLst>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D24B327-74FD-572F-1DA7-00F9FE17B2C7}"/>
              </a:ext>
            </a:extLst>
          </p:cNvPr>
          <p:cNvSpPr>
            <a:spLocks noGrp="1"/>
          </p:cNvSpPr>
          <p:nvPr>
            <p:ph type="title"/>
          </p:nvPr>
        </p:nvSpPr>
        <p:spPr/>
        <p:txBody>
          <a:bodyPr/>
          <a:lstStyle/>
          <a:p>
            <a:r>
              <a:rPr lang="en-US"/>
              <a:t>Methods of containment</a:t>
            </a:r>
          </a:p>
        </p:txBody>
      </p:sp>
      <p:sp>
        <p:nvSpPr>
          <p:cNvPr id="6" name="Content Placeholder 5">
            <a:extLst>
              <a:ext uri="{FF2B5EF4-FFF2-40B4-BE49-F238E27FC236}">
                <a16:creationId xmlns:a16="http://schemas.microsoft.com/office/drawing/2014/main" id="{F433E167-E232-3F58-2397-E4D34E759CA5}"/>
              </a:ext>
            </a:extLst>
          </p:cNvPr>
          <p:cNvSpPr>
            <a:spLocks noGrp="1"/>
          </p:cNvSpPr>
          <p:nvPr>
            <p:ph sz="half" idx="1"/>
          </p:nvPr>
        </p:nvSpPr>
        <p:spPr>
          <a:xfrm>
            <a:off x="457200" y="1524000"/>
            <a:ext cx="4648200" cy="4800600"/>
          </a:xfrm>
        </p:spPr>
        <p:txBody>
          <a:bodyPr>
            <a:normAutofit/>
          </a:bodyPr>
          <a:lstStyle/>
          <a:p>
            <a:r>
              <a:rPr lang="en-US"/>
              <a:t>Dividers are lines that separate sections</a:t>
            </a:r>
          </a:p>
          <a:p>
            <a:r>
              <a:rPr lang="en-US"/>
              <a:t>Borders use lines to break up sections of a page. </a:t>
            </a:r>
          </a:p>
          <a:p>
            <a:r>
              <a:rPr lang="en-US"/>
              <a:t>Fill assigns colors to borders and shapes.</a:t>
            </a:r>
          </a:p>
          <a:p>
            <a:r>
              <a:rPr lang="en-US"/>
              <a:t>Shadows create dimension in combination with borders or fill.</a:t>
            </a:r>
          </a:p>
        </p:txBody>
      </p:sp>
      <p:sp>
        <p:nvSpPr>
          <p:cNvPr id="4" name="Slide Number Placeholder 3">
            <a:extLst>
              <a:ext uri="{FF2B5EF4-FFF2-40B4-BE49-F238E27FC236}">
                <a16:creationId xmlns:a16="http://schemas.microsoft.com/office/drawing/2014/main" id="{E78C7AA6-3A13-4969-3C62-361BFF9DA779}"/>
              </a:ext>
            </a:extLst>
          </p:cNvPr>
          <p:cNvSpPr>
            <a:spLocks noGrp="1"/>
          </p:cNvSpPr>
          <p:nvPr>
            <p:ph type="sldNum" sz="quarter" idx="12"/>
          </p:nvPr>
        </p:nvSpPr>
        <p:spPr/>
        <p:txBody>
          <a:bodyPr/>
          <a:lstStyle/>
          <a:p>
            <a:fld id="{B6F15528-21DE-4FAA-801E-634DDDAF4B2B}" type="slidenum">
              <a:rPr lang="en-US" smtClean="0"/>
              <a:pPr/>
              <a:t>28</a:t>
            </a:fld>
            <a:endParaRPr lang="en-US"/>
          </a:p>
        </p:txBody>
      </p:sp>
      <p:pic>
        <p:nvPicPr>
          <p:cNvPr id="12" name="Content Placeholder 11">
            <a:extLst>
              <a:ext uri="{FF2B5EF4-FFF2-40B4-BE49-F238E27FC236}">
                <a16:creationId xmlns:a16="http://schemas.microsoft.com/office/drawing/2014/main" id="{CDFF571E-D0FC-86F1-2F69-815C8D281B29}"/>
              </a:ext>
            </a:extLst>
          </p:cNvPr>
          <p:cNvPicPr>
            <a:picLocks noGrp="1" noChangeAspect="1"/>
          </p:cNvPicPr>
          <p:nvPr>
            <p:ph sz="half" idx="2"/>
          </p:nvPr>
        </p:nvPicPr>
        <p:blipFill>
          <a:blip r:embed="rId2"/>
          <a:stretch>
            <a:fillRect/>
          </a:stretch>
        </p:blipFill>
        <p:spPr>
          <a:xfrm>
            <a:off x="5306820" y="1524000"/>
            <a:ext cx="2721359" cy="4800600"/>
          </a:xfrm>
          <a:prstGeom prst="rect">
            <a:avLst/>
          </a:prstGeom>
        </p:spPr>
      </p:pic>
      <p:grpSp>
        <p:nvGrpSpPr>
          <p:cNvPr id="18" name="Group 17">
            <a:extLst>
              <a:ext uri="{FF2B5EF4-FFF2-40B4-BE49-F238E27FC236}">
                <a16:creationId xmlns:a16="http://schemas.microsoft.com/office/drawing/2014/main" id="{BAA41F91-AADF-2888-C151-F0E228A307D0}"/>
              </a:ext>
            </a:extLst>
          </p:cNvPr>
          <p:cNvGrpSpPr/>
          <p:nvPr/>
        </p:nvGrpSpPr>
        <p:grpSpPr>
          <a:xfrm>
            <a:off x="7543800" y="2743200"/>
            <a:ext cx="1567543" cy="1219200"/>
            <a:chOff x="7543800" y="2743200"/>
            <a:chExt cx="1567543" cy="1219200"/>
          </a:xfrm>
        </p:grpSpPr>
        <p:sp>
          <p:nvSpPr>
            <p:cNvPr id="14" name="TextBox 13">
              <a:extLst>
                <a:ext uri="{FF2B5EF4-FFF2-40B4-BE49-F238E27FC236}">
                  <a16:creationId xmlns:a16="http://schemas.microsoft.com/office/drawing/2014/main" id="{5D34BFDE-039B-C8B9-8E81-48D9EE0AEA6C}"/>
                </a:ext>
              </a:extLst>
            </p:cNvPr>
            <p:cNvSpPr txBox="1"/>
            <p:nvPr/>
          </p:nvSpPr>
          <p:spPr>
            <a:xfrm>
              <a:off x="8071722" y="2743200"/>
              <a:ext cx="1039621" cy="923330"/>
            </a:xfrm>
            <a:prstGeom prst="rect">
              <a:avLst/>
            </a:prstGeom>
            <a:solidFill>
              <a:srgbClr val="FFFFCC"/>
            </a:solidFill>
            <a:ln>
              <a:solidFill>
                <a:schemeClr val="tx1"/>
              </a:solidFill>
            </a:ln>
          </p:spPr>
          <p:txBody>
            <a:bodyPr wrap="square">
              <a:spAutoFit/>
            </a:bodyPr>
            <a:lstStyle/>
            <a:p>
              <a:r>
                <a:rPr lang="en-US"/>
                <a:t>Border, fill and shadow</a:t>
              </a:r>
            </a:p>
          </p:txBody>
        </p:sp>
        <p:cxnSp>
          <p:nvCxnSpPr>
            <p:cNvPr id="17" name="Straight Arrow Connector 16">
              <a:extLst>
                <a:ext uri="{FF2B5EF4-FFF2-40B4-BE49-F238E27FC236}">
                  <a16:creationId xmlns:a16="http://schemas.microsoft.com/office/drawing/2014/main" id="{2FDA424D-75B4-E3F9-BC8C-C2399FCEA5D9}"/>
                </a:ext>
              </a:extLst>
            </p:cNvPr>
            <p:cNvCxnSpPr>
              <a:stCxn id="14" idx="1"/>
            </p:cNvCxnSpPr>
            <p:nvPr/>
          </p:nvCxnSpPr>
          <p:spPr>
            <a:xfrm flipH="1">
              <a:off x="7543800" y="3204865"/>
              <a:ext cx="527922" cy="757535"/>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grpSp>
      <p:grpSp>
        <p:nvGrpSpPr>
          <p:cNvPr id="23" name="Group 22">
            <a:extLst>
              <a:ext uri="{FF2B5EF4-FFF2-40B4-BE49-F238E27FC236}">
                <a16:creationId xmlns:a16="http://schemas.microsoft.com/office/drawing/2014/main" id="{160C86A9-2D7D-B0A4-AAB3-B0ABF2BF00D8}"/>
              </a:ext>
            </a:extLst>
          </p:cNvPr>
          <p:cNvGrpSpPr/>
          <p:nvPr/>
        </p:nvGrpSpPr>
        <p:grpSpPr>
          <a:xfrm>
            <a:off x="7620000" y="5011307"/>
            <a:ext cx="1474979" cy="521732"/>
            <a:chOff x="7620000" y="5011307"/>
            <a:chExt cx="1474979" cy="521732"/>
          </a:xfrm>
        </p:grpSpPr>
        <p:sp>
          <p:nvSpPr>
            <p:cNvPr id="20" name="TextBox 19">
              <a:extLst>
                <a:ext uri="{FF2B5EF4-FFF2-40B4-BE49-F238E27FC236}">
                  <a16:creationId xmlns:a16="http://schemas.microsoft.com/office/drawing/2014/main" id="{C8F28861-4D45-9ABC-3811-04FDA9D5FCA8}"/>
                </a:ext>
              </a:extLst>
            </p:cNvPr>
            <p:cNvSpPr txBox="1"/>
            <p:nvPr/>
          </p:nvSpPr>
          <p:spPr>
            <a:xfrm>
              <a:off x="8028179" y="5011307"/>
              <a:ext cx="1066800" cy="369332"/>
            </a:xfrm>
            <a:prstGeom prst="rect">
              <a:avLst/>
            </a:prstGeom>
            <a:solidFill>
              <a:srgbClr val="FFFFCC"/>
            </a:solidFill>
            <a:ln>
              <a:solidFill>
                <a:schemeClr val="tx1"/>
              </a:solidFill>
            </a:ln>
          </p:spPr>
          <p:txBody>
            <a:bodyPr wrap="square">
              <a:spAutoFit/>
            </a:bodyPr>
            <a:lstStyle/>
            <a:p>
              <a:r>
                <a:rPr lang="en-US"/>
                <a:t>Dividers</a:t>
              </a:r>
            </a:p>
          </p:txBody>
        </p:sp>
        <p:cxnSp>
          <p:nvCxnSpPr>
            <p:cNvPr id="22" name="Straight Arrow Connector 21">
              <a:extLst>
                <a:ext uri="{FF2B5EF4-FFF2-40B4-BE49-F238E27FC236}">
                  <a16:creationId xmlns:a16="http://schemas.microsoft.com/office/drawing/2014/main" id="{E2407474-9AFD-820B-9500-E2ADF4183F92}"/>
                </a:ext>
              </a:extLst>
            </p:cNvPr>
            <p:cNvCxnSpPr>
              <a:stCxn id="20" idx="1"/>
            </p:cNvCxnSpPr>
            <p:nvPr/>
          </p:nvCxnSpPr>
          <p:spPr>
            <a:xfrm flipH="1">
              <a:off x="7620000" y="5195973"/>
              <a:ext cx="408179" cy="337066"/>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02622081"/>
      </p:ext>
    </p:extLst>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FCF7F-3AB4-3962-CAC5-0E61A3762E5B}"/>
              </a:ext>
            </a:extLst>
          </p:cNvPr>
          <p:cNvSpPr>
            <a:spLocks noGrp="1"/>
          </p:cNvSpPr>
          <p:nvPr>
            <p:ph type="title"/>
          </p:nvPr>
        </p:nvSpPr>
        <p:spPr>
          <a:xfrm>
            <a:off x="457200" y="409575"/>
            <a:ext cx="8458200" cy="962025"/>
          </a:xfrm>
        </p:spPr>
        <p:txBody>
          <a:bodyPr/>
          <a:lstStyle/>
          <a:p>
            <a:r>
              <a:rPr lang="en-US"/>
              <a:t>Use negative (white) space in layouts</a:t>
            </a:r>
          </a:p>
        </p:txBody>
      </p:sp>
      <p:pic>
        <p:nvPicPr>
          <p:cNvPr id="7" name="Content Placeholder 6">
            <a:extLst>
              <a:ext uri="{FF2B5EF4-FFF2-40B4-BE49-F238E27FC236}">
                <a16:creationId xmlns:a16="http://schemas.microsoft.com/office/drawing/2014/main" id="{3F64DA0A-A251-2C06-0CBE-658CA2513B01}"/>
              </a:ext>
            </a:extLst>
          </p:cNvPr>
          <p:cNvPicPr>
            <a:picLocks noGrp="1" noChangeAspect="1"/>
          </p:cNvPicPr>
          <p:nvPr>
            <p:ph sz="half" idx="2"/>
          </p:nvPr>
        </p:nvPicPr>
        <p:blipFill>
          <a:blip r:embed="rId2"/>
          <a:stretch>
            <a:fillRect/>
          </a:stretch>
        </p:blipFill>
        <p:spPr>
          <a:xfrm>
            <a:off x="5988183" y="1905000"/>
            <a:ext cx="2938103" cy="4275138"/>
          </a:xfrm>
        </p:spPr>
      </p:pic>
      <p:sp>
        <p:nvSpPr>
          <p:cNvPr id="3" name="Content Placeholder 2">
            <a:extLst>
              <a:ext uri="{FF2B5EF4-FFF2-40B4-BE49-F238E27FC236}">
                <a16:creationId xmlns:a16="http://schemas.microsoft.com/office/drawing/2014/main" id="{1DAC1559-8BEB-935A-0078-701FEB7E7CDC}"/>
              </a:ext>
            </a:extLst>
          </p:cNvPr>
          <p:cNvSpPr>
            <a:spLocks noGrp="1"/>
          </p:cNvSpPr>
          <p:nvPr>
            <p:ph sz="half" idx="1"/>
          </p:nvPr>
        </p:nvSpPr>
        <p:spPr>
          <a:xfrm>
            <a:off x="457200" y="1524000"/>
            <a:ext cx="5943600" cy="4800600"/>
          </a:xfrm>
        </p:spPr>
        <p:txBody>
          <a:bodyPr/>
          <a:lstStyle/>
          <a:p>
            <a:pPr marL="0" indent="0">
              <a:buNone/>
            </a:pPr>
            <a:r>
              <a:rPr lang="en-US">
                <a:solidFill>
                  <a:srgbClr val="0000CC"/>
                </a:solidFill>
              </a:rPr>
              <a:t>This is a proximity principle in action</a:t>
            </a:r>
          </a:p>
          <a:p>
            <a:r>
              <a:rPr lang="en-US"/>
              <a:t>White space is the gaps between elements in a design.</a:t>
            </a:r>
          </a:p>
          <a:p>
            <a:r>
              <a:rPr lang="en-US"/>
              <a:t>Why is white space important? </a:t>
            </a:r>
          </a:p>
          <a:p>
            <a:pPr lvl="1"/>
            <a:r>
              <a:rPr lang="en-US"/>
              <a:t>Provide emphasis on a focal point within the design.</a:t>
            </a:r>
          </a:p>
          <a:p>
            <a:pPr lvl="1"/>
            <a:r>
              <a:rPr lang="en-US"/>
              <a:t>Group items together, which is also known as proximity</a:t>
            </a:r>
          </a:p>
        </p:txBody>
      </p:sp>
      <p:sp>
        <p:nvSpPr>
          <p:cNvPr id="4" name="Slide Number Placeholder 3">
            <a:extLst>
              <a:ext uri="{FF2B5EF4-FFF2-40B4-BE49-F238E27FC236}">
                <a16:creationId xmlns:a16="http://schemas.microsoft.com/office/drawing/2014/main" id="{0732F8F4-8F29-E66B-4387-A6D7ABF3E2FD}"/>
              </a:ext>
            </a:extLst>
          </p:cNvPr>
          <p:cNvSpPr>
            <a:spLocks noGrp="1"/>
          </p:cNvSpPr>
          <p:nvPr>
            <p:ph type="sldNum" sz="quarter" idx="12"/>
          </p:nvPr>
        </p:nvSpPr>
        <p:spPr/>
        <p:txBody>
          <a:bodyPr/>
          <a:lstStyle/>
          <a:p>
            <a:fld id="{B6F15528-21DE-4FAA-801E-634DDDAF4B2B}" type="slidenum">
              <a:rPr lang="en-US" smtClean="0"/>
              <a:pPr/>
              <a:t>29</a:t>
            </a:fld>
            <a:endParaRPr lang="en-US"/>
          </a:p>
        </p:txBody>
      </p:sp>
    </p:spTree>
    <p:extLst>
      <p:ext uri="{BB962C8B-B14F-4D97-AF65-F5344CB8AC3E}">
        <p14:creationId xmlns:p14="http://schemas.microsoft.com/office/powerpoint/2010/main" val="386117052"/>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039D9-167C-1B60-DC8E-81BAFB1EF718}"/>
              </a:ext>
            </a:extLst>
          </p:cNvPr>
          <p:cNvSpPr>
            <a:spLocks noGrp="1"/>
          </p:cNvSpPr>
          <p:nvPr>
            <p:ph type="title"/>
          </p:nvPr>
        </p:nvSpPr>
        <p:spPr/>
        <p:txBody>
          <a:bodyPr/>
          <a:lstStyle/>
          <a:p>
            <a:r>
              <a:rPr lang="en-US"/>
              <a:t>Visual Design</a:t>
            </a:r>
          </a:p>
        </p:txBody>
      </p:sp>
      <p:sp>
        <p:nvSpPr>
          <p:cNvPr id="3" name="Content Placeholder 2">
            <a:extLst>
              <a:ext uri="{FF2B5EF4-FFF2-40B4-BE49-F238E27FC236}">
                <a16:creationId xmlns:a16="http://schemas.microsoft.com/office/drawing/2014/main" id="{8A9A17BA-1475-7CE0-0551-65082A38E088}"/>
              </a:ext>
            </a:extLst>
          </p:cNvPr>
          <p:cNvSpPr>
            <a:spLocks noGrp="1"/>
          </p:cNvSpPr>
          <p:nvPr>
            <p:ph idx="1"/>
          </p:nvPr>
        </p:nvSpPr>
        <p:spPr/>
        <p:txBody>
          <a:bodyPr>
            <a:normAutofit lnSpcReduction="10000"/>
          </a:bodyPr>
          <a:lstStyle/>
          <a:p>
            <a:r>
              <a:rPr lang="en-US"/>
              <a:t>Visual design is </a:t>
            </a:r>
            <a:r>
              <a:rPr lang="en-US">
                <a:solidFill>
                  <a:srgbClr val="0000CC"/>
                </a:solidFill>
              </a:rPr>
              <a:t>“How a product or technology appears to users”.</a:t>
            </a:r>
            <a:r>
              <a:rPr lang="en-US"/>
              <a:t> </a:t>
            </a:r>
          </a:p>
          <a:p>
            <a:r>
              <a:rPr lang="en-US"/>
              <a:t>Visual design aims to improve a design’s </a:t>
            </a:r>
            <a:r>
              <a:rPr lang="en-US">
                <a:solidFill>
                  <a:srgbClr val="0000CC"/>
                </a:solidFill>
              </a:rPr>
              <a:t>aesthetic</a:t>
            </a:r>
            <a:r>
              <a:rPr lang="en-US"/>
              <a:t> appeal and </a:t>
            </a:r>
            <a:r>
              <a:rPr lang="en-US">
                <a:solidFill>
                  <a:srgbClr val="0000CC"/>
                </a:solidFill>
              </a:rPr>
              <a:t>usability</a:t>
            </a:r>
            <a:r>
              <a:rPr lang="en-US"/>
              <a:t> with </a:t>
            </a:r>
            <a:r>
              <a:rPr lang="en-US">
                <a:solidFill>
                  <a:srgbClr val="0000CC"/>
                </a:solidFill>
              </a:rPr>
              <a:t>suitable images, typography, space, layout and color</a:t>
            </a:r>
            <a:r>
              <a:rPr lang="en-US"/>
              <a:t>.</a:t>
            </a:r>
          </a:p>
          <a:p>
            <a:r>
              <a:rPr lang="en-US"/>
              <a:t>It’s deal with the </a:t>
            </a:r>
            <a:r>
              <a:rPr lang="en-US">
                <a:solidFill>
                  <a:srgbClr val="0000CC"/>
                </a:solidFill>
              </a:rPr>
              <a:t>look and feel </a:t>
            </a:r>
            <a:r>
              <a:rPr lang="en-US"/>
              <a:t>of a product.</a:t>
            </a:r>
            <a:br>
              <a:rPr lang="en-US"/>
            </a:br>
            <a:r>
              <a:rPr lang="en-US"/>
              <a:t>The goal is to create an interface that provides users with the optimal experience. </a:t>
            </a:r>
          </a:p>
          <a:p>
            <a:r>
              <a:rPr lang="en-US"/>
              <a:t>Include </a:t>
            </a:r>
            <a:r>
              <a:rPr lang="en-US">
                <a:solidFill>
                  <a:srgbClr val="0000CC"/>
                </a:solidFill>
              </a:rPr>
              <a:t>elements</a:t>
            </a:r>
            <a:r>
              <a:rPr lang="en-US"/>
              <a:t> and </a:t>
            </a:r>
            <a:r>
              <a:rPr lang="en-US">
                <a:solidFill>
                  <a:srgbClr val="0000CC"/>
                </a:solidFill>
              </a:rPr>
              <a:t>principles</a:t>
            </a:r>
            <a:r>
              <a:rPr lang="en-US"/>
              <a:t> to transform low-fidelity wireframe to high-fidelity designs</a:t>
            </a:r>
          </a:p>
        </p:txBody>
      </p:sp>
      <p:sp>
        <p:nvSpPr>
          <p:cNvPr id="4" name="Slide Number Placeholder 3">
            <a:extLst>
              <a:ext uri="{FF2B5EF4-FFF2-40B4-BE49-F238E27FC236}">
                <a16:creationId xmlns:a16="http://schemas.microsoft.com/office/drawing/2014/main" id="{89CD526D-8CC2-5858-5C32-BCE4A676740B}"/>
              </a:ext>
            </a:extLst>
          </p:cNvPr>
          <p:cNvSpPr>
            <a:spLocks noGrp="1"/>
          </p:cNvSpPr>
          <p:nvPr>
            <p:ph type="sldNum" sz="quarter" idx="12"/>
          </p:nvPr>
        </p:nvSpPr>
        <p:spPr/>
        <p:txBody>
          <a:bodyPr/>
          <a:lstStyle/>
          <a:p>
            <a:fld id="{B6F15528-21DE-4FAA-801E-634DDDAF4B2B}" type="slidenum">
              <a:rPr lang="en-US" smtClean="0"/>
              <a:pPr/>
              <a:t>3</a:t>
            </a:fld>
            <a:endParaRPr lang="en-US"/>
          </a:p>
        </p:txBody>
      </p:sp>
    </p:spTree>
    <p:extLst>
      <p:ext uri="{BB962C8B-B14F-4D97-AF65-F5344CB8AC3E}">
        <p14:creationId xmlns:p14="http://schemas.microsoft.com/office/powerpoint/2010/main" val="1825118232"/>
      </p:ext>
    </p:extLst>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FCF7F-3AB4-3962-CAC5-0E61A3762E5B}"/>
              </a:ext>
            </a:extLst>
          </p:cNvPr>
          <p:cNvSpPr>
            <a:spLocks noGrp="1"/>
          </p:cNvSpPr>
          <p:nvPr>
            <p:ph type="title"/>
          </p:nvPr>
        </p:nvSpPr>
        <p:spPr/>
        <p:txBody>
          <a:bodyPr/>
          <a:lstStyle/>
          <a:p>
            <a:r>
              <a:rPr lang="en-US"/>
              <a:t>Why is white space important? </a:t>
            </a:r>
          </a:p>
        </p:txBody>
      </p:sp>
      <p:sp>
        <p:nvSpPr>
          <p:cNvPr id="3" name="Content Placeholder 2">
            <a:extLst>
              <a:ext uri="{FF2B5EF4-FFF2-40B4-BE49-F238E27FC236}">
                <a16:creationId xmlns:a16="http://schemas.microsoft.com/office/drawing/2014/main" id="{1DAC1559-8BEB-935A-0078-701FEB7E7CDC}"/>
              </a:ext>
            </a:extLst>
          </p:cNvPr>
          <p:cNvSpPr>
            <a:spLocks noGrp="1"/>
          </p:cNvSpPr>
          <p:nvPr>
            <p:ph idx="1"/>
          </p:nvPr>
        </p:nvSpPr>
        <p:spPr>
          <a:xfrm>
            <a:off x="457199" y="1524000"/>
            <a:ext cx="5093997" cy="4800600"/>
          </a:xfrm>
        </p:spPr>
        <p:txBody>
          <a:bodyPr/>
          <a:lstStyle/>
          <a:p>
            <a:r>
              <a:rPr lang="en-US"/>
              <a:t>Provide emphasis on </a:t>
            </a:r>
            <a:br>
              <a:rPr lang="en-US"/>
            </a:br>
            <a:r>
              <a:rPr lang="en-US"/>
              <a:t>a focal point within the design.</a:t>
            </a:r>
          </a:p>
          <a:p>
            <a:r>
              <a:rPr lang="en-US"/>
              <a:t>Group items together, which is also known as proximity</a:t>
            </a:r>
          </a:p>
          <a:p>
            <a:r>
              <a:rPr lang="en-US"/>
              <a:t>Help with readability</a:t>
            </a:r>
          </a:p>
        </p:txBody>
      </p:sp>
      <p:sp>
        <p:nvSpPr>
          <p:cNvPr id="4" name="Slide Number Placeholder 3">
            <a:extLst>
              <a:ext uri="{FF2B5EF4-FFF2-40B4-BE49-F238E27FC236}">
                <a16:creationId xmlns:a16="http://schemas.microsoft.com/office/drawing/2014/main" id="{0732F8F4-8F29-E66B-4387-A6D7ABF3E2FD}"/>
              </a:ext>
            </a:extLst>
          </p:cNvPr>
          <p:cNvSpPr>
            <a:spLocks noGrp="1"/>
          </p:cNvSpPr>
          <p:nvPr>
            <p:ph type="sldNum" sz="quarter" idx="12"/>
          </p:nvPr>
        </p:nvSpPr>
        <p:spPr/>
        <p:txBody>
          <a:bodyPr/>
          <a:lstStyle/>
          <a:p>
            <a:fld id="{B6F15528-21DE-4FAA-801E-634DDDAF4B2B}" type="slidenum">
              <a:rPr lang="en-US" smtClean="0"/>
              <a:pPr/>
              <a:t>30</a:t>
            </a:fld>
            <a:endParaRPr lang="en-US"/>
          </a:p>
        </p:txBody>
      </p:sp>
      <p:pic>
        <p:nvPicPr>
          <p:cNvPr id="11" name="Picture 10">
            <a:extLst>
              <a:ext uri="{FF2B5EF4-FFF2-40B4-BE49-F238E27FC236}">
                <a16:creationId xmlns:a16="http://schemas.microsoft.com/office/drawing/2014/main" id="{C0D31BE7-387C-D979-6D67-D2D8A56581BF}"/>
              </a:ext>
            </a:extLst>
          </p:cNvPr>
          <p:cNvPicPr>
            <a:picLocks noChangeAspect="1"/>
          </p:cNvPicPr>
          <p:nvPr/>
        </p:nvPicPr>
        <p:blipFill>
          <a:blip r:embed="rId2"/>
          <a:stretch>
            <a:fillRect/>
          </a:stretch>
        </p:blipFill>
        <p:spPr>
          <a:xfrm>
            <a:off x="5541170" y="3088630"/>
            <a:ext cx="3088732" cy="1248637"/>
          </a:xfrm>
          <a:prstGeom prst="rect">
            <a:avLst/>
          </a:prstGeom>
        </p:spPr>
      </p:pic>
      <p:pic>
        <p:nvPicPr>
          <p:cNvPr id="13" name="Picture 12">
            <a:extLst>
              <a:ext uri="{FF2B5EF4-FFF2-40B4-BE49-F238E27FC236}">
                <a16:creationId xmlns:a16="http://schemas.microsoft.com/office/drawing/2014/main" id="{BEE6FE14-7B0D-66D0-0119-22751D3C90E9}"/>
              </a:ext>
            </a:extLst>
          </p:cNvPr>
          <p:cNvPicPr>
            <a:picLocks noChangeAspect="1"/>
          </p:cNvPicPr>
          <p:nvPr/>
        </p:nvPicPr>
        <p:blipFill>
          <a:blip r:embed="rId3"/>
          <a:stretch>
            <a:fillRect/>
          </a:stretch>
        </p:blipFill>
        <p:spPr>
          <a:xfrm>
            <a:off x="4609825" y="1304944"/>
            <a:ext cx="4091152" cy="1445676"/>
          </a:xfrm>
          <a:prstGeom prst="rect">
            <a:avLst/>
          </a:prstGeom>
        </p:spPr>
      </p:pic>
      <p:pic>
        <p:nvPicPr>
          <p:cNvPr id="15" name="Picture 14">
            <a:extLst>
              <a:ext uri="{FF2B5EF4-FFF2-40B4-BE49-F238E27FC236}">
                <a16:creationId xmlns:a16="http://schemas.microsoft.com/office/drawing/2014/main" id="{44F69EA6-AD36-74A9-C35E-65CEBCDBDE21}"/>
              </a:ext>
            </a:extLst>
          </p:cNvPr>
          <p:cNvPicPr>
            <a:picLocks noChangeAspect="1"/>
          </p:cNvPicPr>
          <p:nvPr/>
        </p:nvPicPr>
        <p:blipFill>
          <a:blip r:embed="rId4"/>
          <a:stretch>
            <a:fillRect/>
          </a:stretch>
        </p:blipFill>
        <p:spPr>
          <a:xfrm>
            <a:off x="1171576" y="4648200"/>
            <a:ext cx="2838450" cy="1860227"/>
          </a:xfrm>
          <a:prstGeom prst="rect">
            <a:avLst/>
          </a:prstGeom>
        </p:spPr>
      </p:pic>
      <p:pic>
        <p:nvPicPr>
          <p:cNvPr id="17" name="Picture 16">
            <a:extLst>
              <a:ext uri="{FF2B5EF4-FFF2-40B4-BE49-F238E27FC236}">
                <a16:creationId xmlns:a16="http://schemas.microsoft.com/office/drawing/2014/main" id="{2D48F5BC-9D2C-166D-356C-23E7E77954A5}"/>
              </a:ext>
            </a:extLst>
          </p:cNvPr>
          <p:cNvPicPr>
            <a:picLocks noChangeAspect="1"/>
          </p:cNvPicPr>
          <p:nvPr/>
        </p:nvPicPr>
        <p:blipFill>
          <a:blip r:embed="rId5"/>
          <a:stretch>
            <a:fillRect/>
          </a:stretch>
        </p:blipFill>
        <p:spPr>
          <a:xfrm>
            <a:off x="4378823" y="4663717"/>
            <a:ext cx="2838450" cy="1877367"/>
          </a:xfrm>
          <a:prstGeom prst="rect">
            <a:avLst/>
          </a:prstGeom>
        </p:spPr>
      </p:pic>
    </p:spTree>
    <p:extLst>
      <p:ext uri="{BB962C8B-B14F-4D97-AF65-F5344CB8AC3E}">
        <p14:creationId xmlns:p14="http://schemas.microsoft.com/office/powerpoint/2010/main" val="3838825390"/>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88363-0A07-6AB2-6961-06974E77DD5D}"/>
              </a:ext>
            </a:extLst>
          </p:cNvPr>
          <p:cNvSpPr>
            <a:spLocks noGrp="1"/>
          </p:cNvSpPr>
          <p:nvPr>
            <p:ph type="title"/>
          </p:nvPr>
        </p:nvSpPr>
        <p:spPr/>
        <p:txBody>
          <a:bodyPr/>
          <a:lstStyle/>
          <a:p>
            <a:r>
              <a:rPr lang="en-US"/>
              <a:t>Applying visual design principles</a:t>
            </a:r>
          </a:p>
        </p:txBody>
      </p:sp>
      <p:sp>
        <p:nvSpPr>
          <p:cNvPr id="3" name="Content Placeholder 2">
            <a:extLst>
              <a:ext uri="{FF2B5EF4-FFF2-40B4-BE49-F238E27FC236}">
                <a16:creationId xmlns:a16="http://schemas.microsoft.com/office/drawing/2014/main" id="{A4F8D487-26D6-2F15-620A-6E32086C75DE}"/>
              </a:ext>
            </a:extLst>
          </p:cNvPr>
          <p:cNvSpPr>
            <a:spLocks noGrp="1"/>
          </p:cNvSpPr>
          <p:nvPr>
            <p:ph idx="1"/>
          </p:nvPr>
        </p:nvSpPr>
        <p:spPr/>
        <p:txBody>
          <a:bodyPr/>
          <a:lstStyle/>
          <a:p>
            <a:r>
              <a:rPr lang="en-US"/>
              <a:t>Emphasis</a:t>
            </a:r>
          </a:p>
          <a:p>
            <a:r>
              <a:rPr lang="en-US"/>
              <a:t>Hierarchy</a:t>
            </a:r>
          </a:p>
          <a:p>
            <a:r>
              <a:rPr lang="en-US"/>
              <a:t>Scale and proportion</a:t>
            </a:r>
          </a:p>
          <a:p>
            <a:r>
              <a:rPr lang="en-US"/>
              <a:t>Gestalt Principles:</a:t>
            </a:r>
          </a:p>
          <a:p>
            <a:pPr lvl="1"/>
            <a:r>
              <a:rPr lang="en-US"/>
              <a:t>Similarity, Proximity, Common region</a:t>
            </a:r>
          </a:p>
          <a:p>
            <a:pPr lvl="1"/>
            <a:r>
              <a:rPr lang="en-US"/>
              <a:t>Closure, Continuation, and Symmetry</a:t>
            </a:r>
          </a:p>
        </p:txBody>
      </p:sp>
      <p:sp>
        <p:nvSpPr>
          <p:cNvPr id="4" name="Slide Number Placeholder 3">
            <a:extLst>
              <a:ext uri="{FF2B5EF4-FFF2-40B4-BE49-F238E27FC236}">
                <a16:creationId xmlns:a16="http://schemas.microsoft.com/office/drawing/2014/main" id="{5A92A8C4-7DDA-55EF-6DBB-E15560F7FCDF}"/>
              </a:ext>
            </a:extLst>
          </p:cNvPr>
          <p:cNvSpPr>
            <a:spLocks noGrp="1"/>
          </p:cNvSpPr>
          <p:nvPr>
            <p:ph type="sldNum" sz="quarter" idx="12"/>
          </p:nvPr>
        </p:nvSpPr>
        <p:spPr/>
        <p:txBody>
          <a:bodyPr/>
          <a:lstStyle/>
          <a:p>
            <a:fld id="{B6F15528-21DE-4FAA-801E-634DDDAF4B2B}" type="slidenum">
              <a:rPr lang="en-US" smtClean="0"/>
              <a:pPr/>
              <a:t>31</a:t>
            </a:fld>
            <a:endParaRPr lang="en-US"/>
          </a:p>
        </p:txBody>
      </p:sp>
    </p:spTree>
    <p:extLst>
      <p:ext uri="{BB962C8B-B14F-4D97-AF65-F5344CB8AC3E}">
        <p14:creationId xmlns:p14="http://schemas.microsoft.com/office/powerpoint/2010/main" val="1935722309"/>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4A4E29D-B6A1-4F36-5093-DEF7BDF5D943}"/>
              </a:ext>
            </a:extLst>
          </p:cNvPr>
          <p:cNvSpPr>
            <a:spLocks noGrp="1"/>
          </p:cNvSpPr>
          <p:nvPr>
            <p:ph type="title"/>
          </p:nvPr>
        </p:nvSpPr>
        <p:spPr/>
        <p:txBody>
          <a:bodyPr/>
          <a:lstStyle/>
          <a:p>
            <a:r>
              <a:rPr lang="en-US"/>
              <a:t>Emphasis in UX design</a:t>
            </a:r>
          </a:p>
        </p:txBody>
      </p:sp>
      <p:sp>
        <p:nvSpPr>
          <p:cNvPr id="7" name="Content Placeholder 6">
            <a:extLst>
              <a:ext uri="{FF2B5EF4-FFF2-40B4-BE49-F238E27FC236}">
                <a16:creationId xmlns:a16="http://schemas.microsoft.com/office/drawing/2014/main" id="{D73EB8F2-E979-5B38-268D-19ADBC1343A7}"/>
              </a:ext>
            </a:extLst>
          </p:cNvPr>
          <p:cNvSpPr>
            <a:spLocks noGrp="1"/>
          </p:cNvSpPr>
          <p:nvPr>
            <p:ph idx="1"/>
          </p:nvPr>
        </p:nvSpPr>
        <p:spPr/>
        <p:txBody>
          <a:bodyPr/>
          <a:lstStyle/>
          <a:p>
            <a:r>
              <a:rPr lang="en-US">
                <a:solidFill>
                  <a:srgbClr val="0000CC"/>
                </a:solidFill>
              </a:rPr>
              <a:t>Something that attracts attention</a:t>
            </a:r>
          </a:p>
          <a:p>
            <a:r>
              <a:rPr lang="en-US"/>
              <a:t>We use emphasis to intentionally guide a user to what we want them to pay attention to</a:t>
            </a:r>
          </a:p>
          <a:p>
            <a:r>
              <a:rPr lang="en-US" dirty="0"/>
              <a:t>To emphasize one part of your design over another, give it </a:t>
            </a:r>
            <a:r>
              <a:rPr lang="en-US"/>
              <a:t>more </a:t>
            </a:r>
            <a:r>
              <a:rPr lang="en-US" b="1">
                <a:solidFill>
                  <a:srgbClr val="C00000"/>
                </a:solidFill>
              </a:rPr>
              <a:t>visual weight</a:t>
            </a:r>
            <a:r>
              <a:rPr lang="en-US"/>
              <a:t>.</a:t>
            </a:r>
            <a:endParaRPr lang="en-US" dirty="0"/>
          </a:p>
          <a:p>
            <a:r>
              <a:rPr lang="en-US" b="1" dirty="0">
                <a:solidFill>
                  <a:srgbClr val="C00000"/>
                </a:solidFill>
              </a:rPr>
              <a:t>Visual weight </a:t>
            </a:r>
            <a:r>
              <a:rPr lang="en-US" dirty="0"/>
              <a:t>is a </a:t>
            </a:r>
            <a:r>
              <a:rPr lang="en-US" dirty="0">
                <a:solidFill>
                  <a:srgbClr val="0000CC"/>
                </a:solidFill>
              </a:rPr>
              <a:t>measure of the force that an element exerts to attract the eye</a:t>
            </a:r>
            <a:r>
              <a:rPr lang="en-US" dirty="0"/>
              <a:t>. </a:t>
            </a:r>
          </a:p>
          <a:p>
            <a:r>
              <a:rPr lang="en-US" dirty="0"/>
              <a:t>Using variables like </a:t>
            </a:r>
            <a:r>
              <a:rPr lang="en-US" b="1" dirty="0">
                <a:solidFill>
                  <a:srgbClr val="C00000"/>
                </a:solidFill>
              </a:rPr>
              <a:t>size</a:t>
            </a:r>
            <a:r>
              <a:rPr lang="en-US" dirty="0"/>
              <a:t>, </a:t>
            </a:r>
            <a:r>
              <a:rPr lang="en-US" b="1" dirty="0">
                <a:solidFill>
                  <a:srgbClr val="C00000"/>
                </a:solidFill>
              </a:rPr>
              <a:t>color</a:t>
            </a:r>
            <a:r>
              <a:rPr lang="en-US" dirty="0"/>
              <a:t>, or </a:t>
            </a:r>
            <a:r>
              <a:rPr lang="en-US" b="1" dirty="0">
                <a:solidFill>
                  <a:srgbClr val="C00000"/>
                </a:solidFill>
              </a:rPr>
              <a:t>contrast</a:t>
            </a:r>
            <a:r>
              <a:rPr lang="en-US" dirty="0"/>
              <a:t>, can give an element greater visual weight.</a:t>
            </a:r>
          </a:p>
        </p:txBody>
      </p:sp>
      <p:sp>
        <p:nvSpPr>
          <p:cNvPr id="5" name="Slide Number Placeholder 4">
            <a:extLst>
              <a:ext uri="{FF2B5EF4-FFF2-40B4-BE49-F238E27FC236}">
                <a16:creationId xmlns:a16="http://schemas.microsoft.com/office/drawing/2014/main" id="{03FEC001-4F50-7C5B-FA0D-82820AE9560A}"/>
              </a:ext>
            </a:extLst>
          </p:cNvPr>
          <p:cNvSpPr>
            <a:spLocks noGrp="1"/>
          </p:cNvSpPr>
          <p:nvPr>
            <p:ph type="sldNum" sz="quarter" idx="12"/>
          </p:nvPr>
        </p:nvSpPr>
        <p:spPr/>
        <p:txBody>
          <a:bodyPr/>
          <a:lstStyle/>
          <a:p>
            <a:fld id="{B6F15528-21DE-4FAA-801E-634DDDAF4B2B}" type="slidenum">
              <a:rPr lang="en-US" smtClean="0"/>
              <a:t>32</a:t>
            </a:fld>
            <a:endParaRPr lang="en-US"/>
          </a:p>
        </p:txBody>
      </p:sp>
    </p:spTree>
    <p:extLst>
      <p:ext uri="{BB962C8B-B14F-4D97-AF65-F5344CB8AC3E}">
        <p14:creationId xmlns:p14="http://schemas.microsoft.com/office/powerpoint/2010/main" val="545498584"/>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DD0A631-1587-5E24-4D7B-4E8303592572}"/>
              </a:ext>
            </a:extLst>
          </p:cNvPr>
          <p:cNvSpPr>
            <a:spLocks noGrp="1"/>
          </p:cNvSpPr>
          <p:nvPr>
            <p:ph type="title"/>
          </p:nvPr>
        </p:nvSpPr>
        <p:spPr/>
        <p:txBody>
          <a:bodyPr/>
          <a:lstStyle/>
          <a:p>
            <a:r>
              <a:rPr lang="en-US"/>
              <a:t>Mockup example with emphasis</a:t>
            </a:r>
          </a:p>
        </p:txBody>
      </p:sp>
      <p:pic>
        <p:nvPicPr>
          <p:cNvPr id="9" name="Content Placeholder 8">
            <a:extLst>
              <a:ext uri="{FF2B5EF4-FFF2-40B4-BE49-F238E27FC236}">
                <a16:creationId xmlns:a16="http://schemas.microsoft.com/office/drawing/2014/main" id="{69377B66-A551-CA83-E875-DCA9BE841FF8}"/>
              </a:ext>
            </a:extLst>
          </p:cNvPr>
          <p:cNvPicPr>
            <a:picLocks noGrp="1" noChangeAspect="1"/>
          </p:cNvPicPr>
          <p:nvPr>
            <p:ph sz="half" idx="1"/>
          </p:nvPr>
        </p:nvPicPr>
        <p:blipFill>
          <a:blip r:embed="rId2"/>
          <a:stretch>
            <a:fillRect/>
          </a:stretch>
        </p:blipFill>
        <p:spPr>
          <a:xfrm>
            <a:off x="3133672" y="1600200"/>
            <a:ext cx="2657528" cy="4879102"/>
          </a:xfrm>
        </p:spPr>
      </p:pic>
      <p:pic>
        <p:nvPicPr>
          <p:cNvPr id="11" name="Content Placeholder 10">
            <a:extLst>
              <a:ext uri="{FF2B5EF4-FFF2-40B4-BE49-F238E27FC236}">
                <a16:creationId xmlns:a16="http://schemas.microsoft.com/office/drawing/2014/main" id="{575D7774-8A01-E870-D9FB-2EF26A401E21}"/>
              </a:ext>
            </a:extLst>
          </p:cNvPr>
          <p:cNvPicPr>
            <a:picLocks noGrp="1" noChangeAspect="1"/>
          </p:cNvPicPr>
          <p:nvPr>
            <p:ph sz="half" idx="2"/>
          </p:nvPr>
        </p:nvPicPr>
        <p:blipFill>
          <a:blip r:embed="rId3"/>
          <a:stretch>
            <a:fillRect/>
          </a:stretch>
        </p:blipFill>
        <p:spPr>
          <a:xfrm>
            <a:off x="6003608" y="1600200"/>
            <a:ext cx="2606992" cy="4800600"/>
          </a:xfrm>
        </p:spPr>
      </p:pic>
      <p:sp>
        <p:nvSpPr>
          <p:cNvPr id="4" name="Slide Number Placeholder 3">
            <a:extLst>
              <a:ext uri="{FF2B5EF4-FFF2-40B4-BE49-F238E27FC236}">
                <a16:creationId xmlns:a16="http://schemas.microsoft.com/office/drawing/2014/main" id="{A22CABB3-E099-B98D-57D4-9C18A6C00991}"/>
              </a:ext>
            </a:extLst>
          </p:cNvPr>
          <p:cNvSpPr>
            <a:spLocks noGrp="1"/>
          </p:cNvSpPr>
          <p:nvPr>
            <p:ph type="sldNum" sz="quarter" idx="12"/>
          </p:nvPr>
        </p:nvSpPr>
        <p:spPr/>
        <p:txBody>
          <a:bodyPr/>
          <a:lstStyle/>
          <a:p>
            <a:fld id="{B6F15528-21DE-4FAA-801E-634DDDAF4B2B}" type="slidenum">
              <a:rPr lang="en-US" smtClean="0"/>
              <a:pPr/>
              <a:t>33</a:t>
            </a:fld>
            <a:endParaRPr lang="en-US"/>
          </a:p>
        </p:txBody>
      </p:sp>
      <p:sp>
        <p:nvSpPr>
          <p:cNvPr id="13" name="TextBox 12">
            <a:extLst>
              <a:ext uri="{FF2B5EF4-FFF2-40B4-BE49-F238E27FC236}">
                <a16:creationId xmlns:a16="http://schemas.microsoft.com/office/drawing/2014/main" id="{AF03B52F-EF06-5441-BB39-7730043EE82F}"/>
              </a:ext>
            </a:extLst>
          </p:cNvPr>
          <p:cNvSpPr txBox="1"/>
          <p:nvPr/>
        </p:nvSpPr>
        <p:spPr>
          <a:xfrm>
            <a:off x="457200" y="1628553"/>
            <a:ext cx="2580167" cy="2677656"/>
          </a:xfrm>
          <a:prstGeom prst="rect">
            <a:avLst/>
          </a:prstGeom>
          <a:noFill/>
          <a:ln>
            <a:noFill/>
          </a:ln>
        </p:spPr>
        <p:txBody>
          <a:bodyPr wrap="square">
            <a:spAutoFit/>
          </a:bodyPr>
          <a:lstStyle/>
          <a:p>
            <a:r>
              <a:rPr lang="en-US" sz="2400">
                <a:latin typeface="+mj-lt"/>
              </a:rPr>
              <a:t>By using </a:t>
            </a:r>
            <a:r>
              <a:rPr lang="en-US" sz="2400">
                <a:solidFill>
                  <a:srgbClr val="0000CC"/>
                </a:solidFill>
                <a:latin typeface="+mj-lt"/>
              </a:rPr>
              <a:t>white space</a:t>
            </a:r>
            <a:r>
              <a:rPr lang="en-US" sz="2400">
                <a:latin typeface="+mj-lt"/>
              </a:rPr>
              <a:t> and a simple </a:t>
            </a:r>
            <a:r>
              <a:rPr lang="en-US" sz="2400">
                <a:solidFill>
                  <a:srgbClr val="0000CC"/>
                </a:solidFill>
                <a:latin typeface="+mj-lt"/>
              </a:rPr>
              <a:t>typeface</a:t>
            </a:r>
            <a:r>
              <a:rPr lang="en-US" sz="2400">
                <a:latin typeface="+mj-lt"/>
              </a:rPr>
              <a:t>, users are naturally attracted to the app's main content: its </a:t>
            </a:r>
            <a:r>
              <a:rPr lang="en-US" sz="2400" b="1">
                <a:solidFill>
                  <a:srgbClr val="0000CC"/>
                </a:solidFill>
                <a:latin typeface="+mj-lt"/>
              </a:rPr>
              <a:t>images of spices</a:t>
            </a:r>
          </a:p>
        </p:txBody>
      </p:sp>
    </p:spTree>
    <p:extLst>
      <p:ext uri="{BB962C8B-B14F-4D97-AF65-F5344CB8AC3E}">
        <p14:creationId xmlns:p14="http://schemas.microsoft.com/office/powerpoint/2010/main" val="2784158162"/>
      </p:ext>
    </p:extLst>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471DE-C247-CE1D-4B89-9517274875CF}"/>
              </a:ext>
            </a:extLst>
          </p:cNvPr>
          <p:cNvSpPr>
            <a:spLocks noGrp="1"/>
          </p:cNvSpPr>
          <p:nvPr>
            <p:ph type="title"/>
          </p:nvPr>
        </p:nvSpPr>
        <p:spPr/>
        <p:txBody>
          <a:bodyPr/>
          <a:lstStyle/>
          <a:p>
            <a:r>
              <a:rPr lang="en-US"/>
              <a:t>Deciding what to emphasize</a:t>
            </a:r>
          </a:p>
        </p:txBody>
      </p:sp>
      <p:sp>
        <p:nvSpPr>
          <p:cNvPr id="3" name="Content Placeholder 2">
            <a:extLst>
              <a:ext uri="{FF2B5EF4-FFF2-40B4-BE49-F238E27FC236}">
                <a16:creationId xmlns:a16="http://schemas.microsoft.com/office/drawing/2014/main" id="{28670F0F-73B7-B823-A0FF-A87023460D15}"/>
              </a:ext>
            </a:extLst>
          </p:cNvPr>
          <p:cNvSpPr>
            <a:spLocks noGrp="1"/>
          </p:cNvSpPr>
          <p:nvPr>
            <p:ph idx="1"/>
          </p:nvPr>
        </p:nvSpPr>
        <p:spPr/>
        <p:txBody>
          <a:bodyPr/>
          <a:lstStyle/>
          <a:p>
            <a:r>
              <a:rPr lang="en-US">
                <a:solidFill>
                  <a:srgbClr val="0000CC"/>
                </a:solidFill>
              </a:rPr>
              <a:t>Where do I want to draw the user's attention?</a:t>
            </a:r>
          </a:p>
          <a:p>
            <a:r>
              <a:rPr lang="en-US">
                <a:solidFill>
                  <a:srgbClr val="0000CC"/>
                </a:solidFill>
              </a:rPr>
              <a:t>What are the user's goals?</a:t>
            </a:r>
          </a:p>
          <a:p>
            <a:endParaRPr lang="en-US"/>
          </a:p>
          <a:p>
            <a:r>
              <a:rPr lang="en-US"/>
              <a:t>Using emphasis strategically can make it easier for your users to complete tasks, and that creates a great user experience. </a:t>
            </a:r>
          </a:p>
          <a:p>
            <a:r>
              <a:rPr lang="en-US"/>
              <a:t>It should be easy for users to find any action or important information they need to complete a task</a:t>
            </a:r>
          </a:p>
        </p:txBody>
      </p:sp>
      <p:sp>
        <p:nvSpPr>
          <p:cNvPr id="4" name="Slide Number Placeholder 3">
            <a:extLst>
              <a:ext uri="{FF2B5EF4-FFF2-40B4-BE49-F238E27FC236}">
                <a16:creationId xmlns:a16="http://schemas.microsoft.com/office/drawing/2014/main" id="{9AF7AC95-A79D-E1C2-E9C0-1BB7CA3C5401}"/>
              </a:ext>
            </a:extLst>
          </p:cNvPr>
          <p:cNvSpPr>
            <a:spLocks noGrp="1"/>
          </p:cNvSpPr>
          <p:nvPr>
            <p:ph type="sldNum" sz="quarter" idx="12"/>
          </p:nvPr>
        </p:nvSpPr>
        <p:spPr/>
        <p:txBody>
          <a:bodyPr/>
          <a:lstStyle/>
          <a:p>
            <a:fld id="{B6F15528-21DE-4FAA-801E-634DDDAF4B2B}" type="slidenum">
              <a:rPr lang="en-US" smtClean="0"/>
              <a:pPr/>
              <a:t>34</a:t>
            </a:fld>
            <a:endParaRPr lang="en-US"/>
          </a:p>
        </p:txBody>
      </p:sp>
    </p:spTree>
    <p:extLst>
      <p:ext uri="{BB962C8B-B14F-4D97-AF65-F5344CB8AC3E}">
        <p14:creationId xmlns:p14="http://schemas.microsoft.com/office/powerpoint/2010/main" val="2229715872"/>
      </p:ext>
    </p:extLst>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D3ADC-553F-CCC5-B8DC-ECB52E3799ED}"/>
              </a:ext>
            </a:extLst>
          </p:cNvPr>
          <p:cNvSpPr>
            <a:spLocks noGrp="1"/>
          </p:cNvSpPr>
          <p:nvPr>
            <p:ph type="title"/>
          </p:nvPr>
        </p:nvSpPr>
        <p:spPr/>
        <p:txBody>
          <a:bodyPr/>
          <a:lstStyle/>
          <a:p>
            <a:r>
              <a:rPr lang="en-US"/>
              <a:t>Hierarchy in UX design</a:t>
            </a:r>
          </a:p>
        </p:txBody>
      </p:sp>
      <p:sp>
        <p:nvSpPr>
          <p:cNvPr id="3" name="Content Placeholder 2">
            <a:extLst>
              <a:ext uri="{FF2B5EF4-FFF2-40B4-BE49-F238E27FC236}">
                <a16:creationId xmlns:a16="http://schemas.microsoft.com/office/drawing/2014/main" id="{14FF1486-8F53-3A9E-0248-96444E1AC499}"/>
              </a:ext>
            </a:extLst>
          </p:cNvPr>
          <p:cNvSpPr>
            <a:spLocks noGrp="1"/>
          </p:cNvSpPr>
          <p:nvPr>
            <p:ph idx="1"/>
          </p:nvPr>
        </p:nvSpPr>
        <p:spPr/>
        <p:txBody>
          <a:bodyPr/>
          <a:lstStyle/>
          <a:p>
            <a:r>
              <a:rPr lang="en-US"/>
              <a:t>Hierarchy is a visual design principle that </a:t>
            </a:r>
            <a:r>
              <a:rPr lang="en-US">
                <a:solidFill>
                  <a:srgbClr val="0000CC"/>
                </a:solidFill>
              </a:rPr>
              <a:t>orders elements on a page and highlights them by their </a:t>
            </a:r>
            <a:r>
              <a:rPr lang="en-US" b="1">
                <a:solidFill>
                  <a:srgbClr val="0000CC"/>
                </a:solidFill>
              </a:rPr>
              <a:t>importance</a:t>
            </a:r>
            <a:r>
              <a:rPr lang="en-US">
                <a:solidFill>
                  <a:srgbClr val="0000CC"/>
                </a:solidFill>
              </a:rPr>
              <a:t>.</a:t>
            </a:r>
          </a:p>
          <a:p>
            <a:r>
              <a:rPr lang="en-US"/>
              <a:t>The goal of hierarchy is to </a:t>
            </a:r>
            <a:r>
              <a:rPr lang="en-US" b="1">
                <a:solidFill>
                  <a:srgbClr val="0000CC"/>
                </a:solidFill>
              </a:rPr>
              <a:t>guide the user</a:t>
            </a:r>
            <a:r>
              <a:rPr lang="en-US"/>
              <a:t>.</a:t>
            </a:r>
          </a:p>
          <a:p>
            <a:r>
              <a:rPr lang="en-US" dirty="0"/>
              <a:t>Adjusting </a:t>
            </a:r>
            <a:r>
              <a:rPr lang="en-US" b="1" dirty="0">
                <a:solidFill>
                  <a:srgbClr val="C00000"/>
                </a:solidFill>
              </a:rPr>
              <a:t>size</a:t>
            </a:r>
            <a:r>
              <a:rPr lang="en-US" dirty="0"/>
              <a:t> </a:t>
            </a:r>
            <a:r>
              <a:rPr lang="en-US"/>
              <a:t>and </a:t>
            </a:r>
            <a:r>
              <a:rPr lang="en-US" b="1">
                <a:solidFill>
                  <a:srgbClr val="C00000"/>
                </a:solidFill>
              </a:rPr>
              <a:t>color</a:t>
            </a:r>
            <a:r>
              <a:rPr lang="en-US"/>
              <a:t> </a:t>
            </a:r>
            <a:r>
              <a:rPr lang="en-US" dirty="0"/>
              <a:t>is a common way </a:t>
            </a:r>
            <a:r>
              <a:rPr lang="en-US"/>
              <a:t>to distinguish </a:t>
            </a:r>
            <a:r>
              <a:rPr lang="en-US" dirty="0"/>
              <a:t>hierarchy in </a:t>
            </a:r>
            <a:r>
              <a:rPr lang="en-US"/>
              <a:t>visual design.</a:t>
            </a:r>
          </a:p>
          <a:p>
            <a:r>
              <a:rPr lang="en-US"/>
              <a:t>Hierarchy in UX design can help the user understand the relative importance between different elements</a:t>
            </a:r>
            <a:endParaRPr lang="en-US" dirty="0"/>
          </a:p>
        </p:txBody>
      </p:sp>
      <p:sp>
        <p:nvSpPr>
          <p:cNvPr id="4" name="Slide Number Placeholder 3">
            <a:extLst>
              <a:ext uri="{FF2B5EF4-FFF2-40B4-BE49-F238E27FC236}">
                <a16:creationId xmlns:a16="http://schemas.microsoft.com/office/drawing/2014/main" id="{BB81010E-FAAF-C446-E906-4AB7B6F8AE61}"/>
              </a:ext>
            </a:extLst>
          </p:cNvPr>
          <p:cNvSpPr>
            <a:spLocks noGrp="1"/>
          </p:cNvSpPr>
          <p:nvPr>
            <p:ph type="sldNum" sz="quarter" idx="12"/>
          </p:nvPr>
        </p:nvSpPr>
        <p:spPr/>
        <p:txBody>
          <a:bodyPr/>
          <a:lstStyle/>
          <a:p>
            <a:fld id="{B6F15528-21DE-4FAA-801E-634DDDAF4B2B}" type="slidenum">
              <a:rPr lang="en-US" smtClean="0"/>
              <a:pPr/>
              <a:t>35</a:t>
            </a:fld>
            <a:endParaRPr lang="en-US"/>
          </a:p>
        </p:txBody>
      </p:sp>
    </p:spTree>
    <p:extLst>
      <p:ext uri="{BB962C8B-B14F-4D97-AF65-F5344CB8AC3E}">
        <p14:creationId xmlns:p14="http://schemas.microsoft.com/office/powerpoint/2010/main" val="2536428143"/>
      </p:ext>
    </p:extLst>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C7098-9003-AEC4-2BD8-28035F5B12CE}"/>
              </a:ext>
            </a:extLst>
          </p:cNvPr>
          <p:cNvSpPr>
            <a:spLocks noGrp="1"/>
          </p:cNvSpPr>
          <p:nvPr>
            <p:ph type="title"/>
          </p:nvPr>
        </p:nvSpPr>
        <p:spPr>
          <a:xfrm>
            <a:off x="457200" y="409575"/>
            <a:ext cx="8382000" cy="962025"/>
          </a:xfrm>
        </p:spPr>
        <p:txBody>
          <a:bodyPr/>
          <a:lstStyle/>
          <a:p>
            <a:r>
              <a:rPr lang="en-US" sz="4000"/>
              <a:t>How hierarchy is different from emphasis</a:t>
            </a:r>
          </a:p>
        </p:txBody>
      </p:sp>
      <p:sp>
        <p:nvSpPr>
          <p:cNvPr id="5" name="Content Placeholder 4">
            <a:extLst>
              <a:ext uri="{FF2B5EF4-FFF2-40B4-BE49-F238E27FC236}">
                <a16:creationId xmlns:a16="http://schemas.microsoft.com/office/drawing/2014/main" id="{179C8B9D-3161-81AC-10F4-978646B833C0}"/>
              </a:ext>
            </a:extLst>
          </p:cNvPr>
          <p:cNvSpPr>
            <a:spLocks noGrp="1"/>
          </p:cNvSpPr>
          <p:nvPr>
            <p:ph idx="1"/>
          </p:nvPr>
        </p:nvSpPr>
        <p:spPr/>
        <p:txBody>
          <a:bodyPr>
            <a:normAutofit lnSpcReduction="10000"/>
          </a:bodyPr>
          <a:lstStyle/>
          <a:p>
            <a:r>
              <a:rPr lang="en-US" b="1"/>
              <a:t>Hierarchy</a:t>
            </a:r>
            <a:r>
              <a:rPr lang="en-US"/>
              <a:t> refers to a </a:t>
            </a:r>
            <a:r>
              <a:rPr lang="en-US">
                <a:solidFill>
                  <a:srgbClr val="0000CC"/>
                </a:solidFill>
              </a:rPr>
              <a:t>group of elements </a:t>
            </a:r>
            <a:r>
              <a:rPr lang="en-US"/>
              <a:t>that are </a:t>
            </a:r>
            <a:r>
              <a:rPr lang="en-US">
                <a:solidFill>
                  <a:srgbClr val="0000CC"/>
                </a:solidFill>
              </a:rPr>
              <a:t>organized in order of importance</a:t>
            </a:r>
            <a:r>
              <a:rPr lang="en-US"/>
              <a:t>. </a:t>
            </a:r>
          </a:p>
          <a:p>
            <a:r>
              <a:rPr lang="en-US" b="1"/>
              <a:t>Emphasis</a:t>
            </a:r>
            <a:r>
              <a:rPr lang="en-US"/>
              <a:t> </a:t>
            </a:r>
            <a:r>
              <a:rPr lang="en-US" dirty="0"/>
              <a:t>is about making one element </a:t>
            </a:r>
            <a:r>
              <a:rPr lang="en-US" dirty="0">
                <a:solidFill>
                  <a:srgbClr val="0000CC"/>
                </a:solidFill>
              </a:rPr>
              <a:t>stand out </a:t>
            </a:r>
            <a:r>
              <a:rPr lang="en-US" dirty="0"/>
              <a:t>from the other elements surrounding </a:t>
            </a:r>
            <a:r>
              <a:rPr lang="en-US"/>
              <a:t>it.</a:t>
            </a:r>
          </a:p>
          <a:p>
            <a:r>
              <a:rPr lang="en-US"/>
              <a:t>Example: </a:t>
            </a:r>
          </a:p>
          <a:p>
            <a:pPr lvl="1"/>
            <a:r>
              <a:rPr lang="en-US"/>
              <a:t>On the news site, most people usually </a:t>
            </a:r>
            <a:br>
              <a:rPr lang="en-US"/>
            </a:br>
            <a:r>
              <a:rPr lang="en-US"/>
              <a:t>check out the headlines first, right? </a:t>
            </a:r>
          </a:p>
          <a:p>
            <a:pPr lvl="1"/>
            <a:r>
              <a:rPr lang="en-US"/>
              <a:t>The headlines are the elements </a:t>
            </a:r>
            <a:br>
              <a:rPr lang="en-US"/>
            </a:br>
            <a:r>
              <a:rPr lang="en-US"/>
              <a:t>that </a:t>
            </a:r>
            <a:r>
              <a:rPr lang="en-US" b="1"/>
              <a:t>stand out</a:t>
            </a:r>
            <a:r>
              <a:rPr lang="en-US"/>
              <a:t> on the page. Below </a:t>
            </a:r>
            <a:br>
              <a:rPr lang="en-US"/>
            </a:br>
            <a:r>
              <a:rPr lang="en-US"/>
              <a:t>it is the story summary, usually in </a:t>
            </a:r>
            <a:br>
              <a:rPr lang="en-US"/>
            </a:br>
            <a:r>
              <a:rPr lang="en-US"/>
              <a:t>a smaller and less bold font</a:t>
            </a:r>
            <a:endParaRPr lang="en-US" dirty="0"/>
          </a:p>
        </p:txBody>
      </p:sp>
      <p:sp>
        <p:nvSpPr>
          <p:cNvPr id="4" name="Slide Number Placeholder 3">
            <a:extLst>
              <a:ext uri="{FF2B5EF4-FFF2-40B4-BE49-F238E27FC236}">
                <a16:creationId xmlns:a16="http://schemas.microsoft.com/office/drawing/2014/main" id="{865CD892-7BD9-5E0C-52B3-9058906A5A0F}"/>
              </a:ext>
            </a:extLst>
          </p:cNvPr>
          <p:cNvSpPr>
            <a:spLocks noGrp="1"/>
          </p:cNvSpPr>
          <p:nvPr>
            <p:ph type="sldNum" sz="quarter" idx="12"/>
          </p:nvPr>
        </p:nvSpPr>
        <p:spPr/>
        <p:txBody>
          <a:bodyPr/>
          <a:lstStyle/>
          <a:p>
            <a:fld id="{B6F15528-21DE-4FAA-801E-634DDDAF4B2B}" type="slidenum">
              <a:rPr lang="en-US" smtClean="0"/>
              <a:pPr/>
              <a:t>36</a:t>
            </a:fld>
            <a:endParaRPr lang="en-US"/>
          </a:p>
        </p:txBody>
      </p:sp>
      <p:pic>
        <p:nvPicPr>
          <p:cNvPr id="7" name="Picture 6">
            <a:extLst>
              <a:ext uri="{FF2B5EF4-FFF2-40B4-BE49-F238E27FC236}">
                <a16:creationId xmlns:a16="http://schemas.microsoft.com/office/drawing/2014/main" id="{F4123704-FDC7-A171-200F-404144D40FFE}"/>
              </a:ext>
            </a:extLst>
          </p:cNvPr>
          <p:cNvPicPr>
            <a:picLocks noChangeAspect="1"/>
          </p:cNvPicPr>
          <p:nvPr/>
        </p:nvPicPr>
        <p:blipFill>
          <a:blip r:embed="rId2"/>
          <a:stretch>
            <a:fillRect/>
          </a:stretch>
        </p:blipFill>
        <p:spPr>
          <a:xfrm>
            <a:off x="6221083" y="3344861"/>
            <a:ext cx="2931777" cy="3276601"/>
          </a:xfrm>
          <a:prstGeom prst="rect">
            <a:avLst/>
          </a:prstGeom>
        </p:spPr>
      </p:pic>
    </p:spTree>
    <p:extLst>
      <p:ext uri="{BB962C8B-B14F-4D97-AF65-F5344CB8AC3E}">
        <p14:creationId xmlns:p14="http://schemas.microsoft.com/office/powerpoint/2010/main" val="815073876"/>
      </p:ext>
    </p:extLst>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11C7F-DACC-149D-8E6E-C0A9C96E0F77}"/>
              </a:ext>
            </a:extLst>
          </p:cNvPr>
          <p:cNvSpPr>
            <a:spLocks noGrp="1"/>
          </p:cNvSpPr>
          <p:nvPr>
            <p:ph type="title"/>
          </p:nvPr>
        </p:nvSpPr>
        <p:spPr/>
        <p:txBody>
          <a:bodyPr/>
          <a:lstStyle/>
          <a:p>
            <a:r>
              <a:rPr lang="en-US"/>
              <a:t>Why do we need hierarchy </a:t>
            </a:r>
          </a:p>
        </p:txBody>
      </p:sp>
      <p:sp>
        <p:nvSpPr>
          <p:cNvPr id="3" name="Content Placeholder 2">
            <a:extLst>
              <a:ext uri="{FF2B5EF4-FFF2-40B4-BE49-F238E27FC236}">
                <a16:creationId xmlns:a16="http://schemas.microsoft.com/office/drawing/2014/main" id="{24855A71-86AD-60DE-CFF5-C73BA4FE05F6}"/>
              </a:ext>
            </a:extLst>
          </p:cNvPr>
          <p:cNvSpPr>
            <a:spLocks noGrp="1"/>
          </p:cNvSpPr>
          <p:nvPr>
            <p:ph idx="1"/>
          </p:nvPr>
        </p:nvSpPr>
        <p:spPr/>
        <p:txBody>
          <a:bodyPr>
            <a:normAutofit fontScale="92500"/>
          </a:bodyPr>
          <a:lstStyle/>
          <a:p>
            <a:pPr marL="0" indent="0">
              <a:buNone/>
            </a:pPr>
            <a:r>
              <a:rPr lang="en-US"/>
              <a:t>We always want to </a:t>
            </a:r>
            <a:r>
              <a:rPr lang="en-US">
                <a:solidFill>
                  <a:srgbClr val="0000CC"/>
                </a:solidFill>
              </a:rPr>
              <a:t>make it clear to the user </a:t>
            </a:r>
          </a:p>
          <a:p>
            <a:r>
              <a:rPr lang="en-US">
                <a:solidFill>
                  <a:srgbClr val="0000CC"/>
                </a:solidFill>
              </a:rPr>
              <a:t>Where to focus first </a:t>
            </a:r>
          </a:p>
          <a:p>
            <a:r>
              <a:rPr lang="en-US">
                <a:solidFill>
                  <a:srgbClr val="0000CC"/>
                </a:solidFill>
              </a:rPr>
              <a:t>What action to take. </a:t>
            </a:r>
          </a:p>
          <a:p>
            <a:r>
              <a:rPr lang="en-US"/>
              <a:t>More important information =&gt; more visually prominent. </a:t>
            </a:r>
          </a:p>
          <a:p>
            <a:r>
              <a:rPr lang="en-US"/>
              <a:t>Helps point users to the first step they should take in their user journey. </a:t>
            </a:r>
          </a:p>
          <a:p>
            <a:pPr lvl="1"/>
            <a:r>
              <a:rPr lang="en-US"/>
              <a:t>find the most relevant information and main action buttons first. </a:t>
            </a:r>
          </a:p>
          <a:p>
            <a:pPr lvl="1"/>
            <a:r>
              <a:rPr lang="en-US"/>
              <a:t>guides the user to the most important places on the page.</a:t>
            </a:r>
          </a:p>
        </p:txBody>
      </p:sp>
      <p:sp>
        <p:nvSpPr>
          <p:cNvPr id="4" name="Slide Number Placeholder 3">
            <a:extLst>
              <a:ext uri="{FF2B5EF4-FFF2-40B4-BE49-F238E27FC236}">
                <a16:creationId xmlns:a16="http://schemas.microsoft.com/office/drawing/2014/main" id="{2552643C-48BE-5192-5F02-0D790E2D1F6B}"/>
              </a:ext>
            </a:extLst>
          </p:cNvPr>
          <p:cNvSpPr>
            <a:spLocks noGrp="1"/>
          </p:cNvSpPr>
          <p:nvPr>
            <p:ph type="sldNum" sz="quarter" idx="12"/>
          </p:nvPr>
        </p:nvSpPr>
        <p:spPr/>
        <p:txBody>
          <a:bodyPr/>
          <a:lstStyle/>
          <a:p>
            <a:fld id="{B6F15528-21DE-4FAA-801E-634DDDAF4B2B}" type="slidenum">
              <a:rPr lang="en-US" smtClean="0"/>
              <a:pPr/>
              <a:t>37</a:t>
            </a:fld>
            <a:endParaRPr lang="en-US"/>
          </a:p>
        </p:txBody>
      </p:sp>
    </p:spTree>
    <p:extLst>
      <p:ext uri="{BB962C8B-B14F-4D97-AF65-F5344CB8AC3E}">
        <p14:creationId xmlns:p14="http://schemas.microsoft.com/office/powerpoint/2010/main" val="4079335475"/>
      </p:ext>
    </p:extLst>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18" name="Content Placeholder 6">
            <a:extLst>
              <a:ext uri="{FF2B5EF4-FFF2-40B4-BE49-F238E27FC236}">
                <a16:creationId xmlns:a16="http://schemas.microsoft.com/office/drawing/2014/main" id="{8B84A6F9-BC58-322D-3EF7-553E0E9512DC}"/>
              </a:ext>
            </a:extLst>
          </p:cNvPr>
          <p:cNvPicPr>
            <a:picLocks noGrp="1" noChangeAspect="1"/>
          </p:cNvPicPr>
          <p:nvPr>
            <p:ph sz="half" idx="1"/>
          </p:nvPr>
        </p:nvPicPr>
        <p:blipFill>
          <a:blip r:embed="rId3"/>
          <a:stretch>
            <a:fillRect/>
          </a:stretch>
        </p:blipFill>
        <p:spPr bwMode="auto">
          <a:xfrm>
            <a:off x="408715" y="1600200"/>
            <a:ext cx="2670333" cy="480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a:extLst>
              <a:ext uri="{FF2B5EF4-FFF2-40B4-BE49-F238E27FC236}">
                <a16:creationId xmlns:a16="http://schemas.microsoft.com/office/drawing/2014/main" id="{8DDDDAD6-9037-78A7-C500-100D72A7FE6E}"/>
              </a:ext>
            </a:extLst>
          </p:cNvPr>
          <p:cNvSpPr>
            <a:spLocks noGrp="1"/>
          </p:cNvSpPr>
          <p:nvPr>
            <p:ph type="title"/>
          </p:nvPr>
        </p:nvSpPr>
        <p:spPr/>
        <p:txBody>
          <a:bodyPr/>
          <a:lstStyle/>
          <a:p>
            <a:r>
              <a:rPr lang="en-US"/>
              <a:t>Apply hierarchy to Dog Walker app</a:t>
            </a:r>
          </a:p>
        </p:txBody>
      </p:sp>
      <p:sp>
        <p:nvSpPr>
          <p:cNvPr id="17" name="Content Placeholder 16">
            <a:extLst>
              <a:ext uri="{FF2B5EF4-FFF2-40B4-BE49-F238E27FC236}">
                <a16:creationId xmlns:a16="http://schemas.microsoft.com/office/drawing/2014/main" id="{E5075ABD-8F87-7D3D-94AF-D7D4D771ED53}"/>
              </a:ext>
            </a:extLst>
          </p:cNvPr>
          <p:cNvSpPr>
            <a:spLocks noGrp="1"/>
          </p:cNvSpPr>
          <p:nvPr>
            <p:ph sz="half" idx="2"/>
          </p:nvPr>
        </p:nvSpPr>
        <p:spPr>
          <a:xfrm>
            <a:off x="3124201" y="1524000"/>
            <a:ext cx="5867399" cy="4800600"/>
          </a:xfrm>
        </p:spPr>
        <p:txBody>
          <a:bodyPr>
            <a:normAutofit fontScale="77500" lnSpcReduction="20000"/>
          </a:bodyPr>
          <a:lstStyle/>
          <a:p>
            <a:pPr marL="0" indent="0">
              <a:buNone/>
            </a:pPr>
            <a:r>
              <a:rPr lang="en-US"/>
              <a:t>The second step of booking an appointment. </a:t>
            </a:r>
          </a:p>
          <a:p>
            <a:r>
              <a:rPr lang="en-US"/>
              <a:t>The text, </a:t>
            </a:r>
            <a:r>
              <a:rPr lang="en-US">
                <a:solidFill>
                  <a:srgbClr val="0000CC"/>
                </a:solidFill>
              </a:rPr>
              <a:t>"Select the dog walker"</a:t>
            </a:r>
            <a:r>
              <a:rPr lang="en-US"/>
              <a:t> is at the top of the page with larger text.</a:t>
            </a:r>
          </a:p>
          <a:p>
            <a:pPr lvl="1"/>
            <a:r>
              <a:rPr lang="en-US"/>
              <a:t>Most of the content underneath it will contain information about this process</a:t>
            </a:r>
          </a:p>
          <a:p>
            <a:r>
              <a:rPr lang="en-US"/>
              <a:t>The next text, </a:t>
            </a:r>
            <a:r>
              <a:rPr lang="en-US">
                <a:solidFill>
                  <a:srgbClr val="0000CC"/>
                </a:solidFill>
              </a:rPr>
              <a:t>"Availability based ony our date and time"</a:t>
            </a:r>
            <a:r>
              <a:rPr lang="en-US"/>
              <a:t> is smaller than </a:t>
            </a:r>
            <a:r>
              <a:rPr lang="en-US">
                <a:solidFill>
                  <a:srgbClr val="0000CC"/>
                </a:solidFill>
              </a:rPr>
              <a:t>“Select the dog walker", </a:t>
            </a:r>
            <a:r>
              <a:rPr lang="en-US"/>
              <a:t>but larger than the details about each dog walker. </a:t>
            </a:r>
          </a:p>
          <a:p>
            <a:pPr lvl="1"/>
            <a:r>
              <a:rPr lang="en-US"/>
              <a:t>All of the dog walkers listed are available at the date and time they selected. </a:t>
            </a:r>
          </a:p>
          <a:p>
            <a:r>
              <a:rPr lang="en-US"/>
              <a:t>The names of each dog walker are in a darker gray color than the associated text</a:t>
            </a:r>
          </a:p>
          <a:p>
            <a:pPr lvl="1"/>
            <a:r>
              <a:rPr lang="en-US"/>
              <a:t>Should focus on the name of the dog walker first and then look at the other details. </a:t>
            </a:r>
          </a:p>
        </p:txBody>
      </p:sp>
      <p:sp>
        <p:nvSpPr>
          <p:cNvPr id="4" name="Slide Number Placeholder 3">
            <a:extLst>
              <a:ext uri="{FF2B5EF4-FFF2-40B4-BE49-F238E27FC236}">
                <a16:creationId xmlns:a16="http://schemas.microsoft.com/office/drawing/2014/main" id="{B01CB3FD-5217-F02F-9873-8803DA5B654C}"/>
              </a:ext>
            </a:extLst>
          </p:cNvPr>
          <p:cNvSpPr>
            <a:spLocks noGrp="1"/>
          </p:cNvSpPr>
          <p:nvPr>
            <p:ph type="sldNum" sz="quarter" idx="12"/>
          </p:nvPr>
        </p:nvSpPr>
        <p:spPr/>
        <p:txBody>
          <a:bodyPr/>
          <a:lstStyle/>
          <a:p>
            <a:fld id="{B6F15528-21DE-4FAA-801E-634DDDAF4B2B}" type="slidenum">
              <a:rPr lang="en-US" smtClean="0"/>
              <a:pPr/>
              <a:t>38</a:t>
            </a:fld>
            <a:endParaRPr lang="en-US"/>
          </a:p>
        </p:txBody>
      </p:sp>
      <p:pic>
        <p:nvPicPr>
          <p:cNvPr id="20" name="Picture 19">
            <a:extLst>
              <a:ext uri="{FF2B5EF4-FFF2-40B4-BE49-F238E27FC236}">
                <a16:creationId xmlns:a16="http://schemas.microsoft.com/office/drawing/2014/main" id="{1AAA6A7D-8C30-0E1B-B479-8510ECD40FC2}"/>
              </a:ext>
            </a:extLst>
          </p:cNvPr>
          <p:cNvPicPr>
            <a:picLocks noChangeAspect="1"/>
          </p:cNvPicPr>
          <p:nvPr/>
        </p:nvPicPr>
        <p:blipFill>
          <a:blip r:embed="rId4"/>
          <a:stretch>
            <a:fillRect/>
          </a:stretch>
        </p:blipFill>
        <p:spPr>
          <a:xfrm>
            <a:off x="632269" y="2687445"/>
            <a:ext cx="2166937" cy="239596"/>
          </a:xfrm>
          <a:prstGeom prst="rect">
            <a:avLst/>
          </a:prstGeom>
        </p:spPr>
      </p:pic>
      <p:pic>
        <p:nvPicPr>
          <p:cNvPr id="22" name="Picture 21">
            <a:extLst>
              <a:ext uri="{FF2B5EF4-FFF2-40B4-BE49-F238E27FC236}">
                <a16:creationId xmlns:a16="http://schemas.microsoft.com/office/drawing/2014/main" id="{1082073B-FB7F-3592-1C7B-53373F8ED07D}"/>
              </a:ext>
            </a:extLst>
          </p:cNvPr>
          <p:cNvPicPr>
            <a:picLocks noChangeAspect="1"/>
          </p:cNvPicPr>
          <p:nvPr/>
        </p:nvPicPr>
        <p:blipFill>
          <a:blip r:embed="rId5"/>
          <a:stretch>
            <a:fillRect/>
          </a:stretch>
        </p:blipFill>
        <p:spPr>
          <a:xfrm>
            <a:off x="787400" y="2420117"/>
            <a:ext cx="1794914" cy="267328"/>
          </a:xfrm>
          <a:prstGeom prst="rect">
            <a:avLst/>
          </a:prstGeom>
        </p:spPr>
      </p:pic>
      <p:pic>
        <p:nvPicPr>
          <p:cNvPr id="24" name="Picture 23">
            <a:extLst>
              <a:ext uri="{FF2B5EF4-FFF2-40B4-BE49-F238E27FC236}">
                <a16:creationId xmlns:a16="http://schemas.microsoft.com/office/drawing/2014/main" id="{4EA02419-1A75-9100-68B7-1A16FD9830C1}"/>
              </a:ext>
            </a:extLst>
          </p:cNvPr>
          <p:cNvPicPr>
            <a:picLocks noChangeAspect="1"/>
          </p:cNvPicPr>
          <p:nvPr/>
        </p:nvPicPr>
        <p:blipFill>
          <a:blip r:embed="rId6"/>
          <a:stretch>
            <a:fillRect/>
          </a:stretch>
        </p:blipFill>
        <p:spPr>
          <a:xfrm>
            <a:off x="467140" y="2992245"/>
            <a:ext cx="2555834" cy="3292158"/>
          </a:xfrm>
          <a:prstGeom prst="rect">
            <a:avLst/>
          </a:prstGeom>
        </p:spPr>
      </p:pic>
    </p:spTree>
    <p:extLst>
      <p:ext uri="{BB962C8B-B14F-4D97-AF65-F5344CB8AC3E}">
        <p14:creationId xmlns:p14="http://schemas.microsoft.com/office/powerpoint/2010/main" val="908027724"/>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down)">
                                      <p:cBhvr>
                                        <p:cTn id="7" dur="500"/>
                                        <p:tgtEl>
                                          <p:spTgt spid="18"/>
                                        </p:tgtEl>
                                      </p:cBhvr>
                                    </p:animEffect>
                                  </p:childTnLst>
                                </p:cTn>
                              </p:par>
                              <p:par>
                                <p:cTn id="8" presetID="1" presetClass="entr" presetSubtype="0" fill="hold" nodeType="withEffect">
                                  <p:stCondLst>
                                    <p:cond delay="0"/>
                                  </p:stCondLst>
                                  <p:childTnLst>
                                    <p:set>
                                      <p:cBhvr>
                                        <p:cTn id="9"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22"/>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17">
                                            <p:txEl>
                                              <p:pRg st="1" end="1"/>
                                            </p:txEl>
                                          </p:spTgt>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17">
                                            <p:txEl>
                                              <p:pRg st="2" end="2"/>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20"/>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17">
                                            <p:txEl>
                                              <p:pRg st="3" end="3"/>
                                            </p:txEl>
                                          </p:spTgt>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17">
                                            <p:txEl>
                                              <p:pRg st="4" end="4"/>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24"/>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17">
                                            <p:txEl>
                                              <p:pRg st="5" end="5"/>
                                            </p:txEl>
                                          </p:spTgt>
                                        </p:tgtEl>
                                        <p:attrNameLst>
                                          <p:attrName>style.visibility</p:attrName>
                                        </p:attrNameLst>
                                      </p:cBhvr>
                                      <p:to>
                                        <p:strVal val="visible"/>
                                      </p:to>
                                    </p:set>
                                  </p:childTnLst>
                                </p:cTn>
                              </p:par>
                              <p:par>
                                <p:cTn id="32" presetID="1" presetClass="entr" presetSubtype="0" fill="hold" nodeType="withEffect">
                                  <p:stCondLst>
                                    <p:cond delay="0"/>
                                  </p:stCondLst>
                                  <p:childTnLst>
                                    <p:set>
                                      <p:cBhvr>
                                        <p:cTn id="33" dur="1" fill="hold">
                                          <p:stCondLst>
                                            <p:cond delay="0"/>
                                          </p:stCondLst>
                                        </p:cTn>
                                        <p:tgtEl>
                                          <p:spTgt spid="1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C2294-6898-1509-0549-AB60B7FAB6A7}"/>
              </a:ext>
            </a:extLst>
          </p:cNvPr>
          <p:cNvSpPr>
            <a:spLocks noGrp="1"/>
          </p:cNvSpPr>
          <p:nvPr>
            <p:ph type="title"/>
          </p:nvPr>
        </p:nvSpPr>
        <p:spPr/>
        <p:txBody>
          <a:bodyPr/>
          <a:lstStyle/>
          <a:p>
            <a:r>
              <a:rPr lang="en-US"/>
              <a:t>Scale and proportion in UX design</a:t>
            </a:r>
          </a:p>
        </p:txBody>
      </p:sp>
      <p:sp>
        <p:nvSpPr>
          <p:cNvPr id="3" name="Content Placeholder 2">
            <a:extLst>
              <a:ext uri="{FF2B5EF4-FFF2-40B4-BE49-F238E27FC236}">
                <a16:creationId xmlns:a16="http://schemas.microsoft.com/office/drawing/2014/main" id="{39007223-BAD7-81A6-D6C5-CDC2220B40E0}"/>
              </a:ext>
            </a:extLst>
          </p:cNvPr>
          <p:cNvSpPr>
            <a:spLocks noGrp="1"/>
          </p:cNvSpPr>
          <p:nvPr>
            <p:ph idx="1"/>
          </p:nvPr>
        </p:nvSpPr>
        <p:spPr/>
        <p:txBody>
          <a:bodyPr/>
          <a:lstStyle/>
          <a:p>
            <a:pPr marL="0" indent="0">
              <a:buNone/>
            </a:pPr>
            <a:r>
              <a:rPr lang="en-US" b="1">
                <a:solidFill>
                  <a:srgbClr val="0000CC"/>
                </a:solidFill>
              </a:rPr>
              <a:t>Scale</a:t>
            </a:r>
            <a:r>
              <a:rPr lang="en-US"/>
              <a:t> </a:t>
            </a:r>
          </a:p>
          <a:p>
            <a:r>
              <a:rPr lang="en-US">
                <a:solidFill>
                  <a:srgbClr val="0000CC"/>
                </a:solidFill>
              </a:rPr>
              <a:t>Explain the size relationship between a given element and the other elements in the design. </a:t>
            </a:r>
          </a:p>
          <a:p>
            <a:endParaRPr lang="en-US"/>
          </a:p>
          <a:p>
            <a:r>
              <a:rPr lang="en-US"/>
              <a:t>The most important elements in a design are bigger than the less important elements. </a:t>
            </a:r>
          </a:p>
        </p:txBody>
      </p:sp>
      <p:sp>
        <p:nvSpPr>
          <p:cNvPr id="4" name="Slide Number Placeholder 3">
            <a:extLst>
              <a:ext uri="{FF2B5EF4-FFF2-40B4-BE49-F238E27FC236}">
                <a16:creationId xmlns:a16="http://schemas.microsoft.com/office/drawing/2014/main" id="{61A05E43-AA47-ADE9-3CA0-BFD67A123408}"/>
              </a:ext>
            </a:extLst>
          </p:cNvPr>
          <p:cNvSpPr>
            <a:spLocks noGrp="1"/>
          </p:cNvSpPr>
          <p:nvPr>
            <p:ph type="sldNum" sz="quarter" idx="12"/>
          </p:nvPr>
        </p:nvSpPr>
        <p:spPr/>
        <p:txBody>
          <a:bodyPr/>
          <a:lstStyle/>
          <a:p>
            <a:fld id="{B6F15528-21DE-4FAA-801E-634DDDAF4B2B}" type="slidenum">
              <a:rPr lang="en-US" smtClean="0"/>
              <a:pPr/>
              <a:t>39</a:t>
            </a:fld>
            <a:endParaRPr lang="en-US"/>
          </a:p>
        </p:txBody>
      </p:sp>
    </p:spTree>
    <p:extLst>
      <p:ext uri="{BB962C8B-B14F-4D97-AF65-F5344CB8AC3E}">
        <p14:creationId xmlns:p14="http://schemas.microsoft.com/office/powerpoint/2010/main" val="1678542496"/>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BF124-488D-C2DD-10CC-1B484DE4EB77}"/>
              </a:ext>
            </a:extLst>
          </p:cNvPr>
          <p:cNvSpPr>
            <a:spLocks noGrp="1"/>
          </p:cNvSpPr>
          <p:nvPr>
            <p:ph type="title"/>
          </p:nvPr>
        </p:nvSpPr>
        <p:spPr/>
        <p:txBody>
          <a:bodyPr/>
          <a:lstStyle/>
          <a:p>
            <a:r>
              <a:rPr lang="en-US"/>
              <a:t>What is Mockup?</a:t>
            </a:r>
          </a:p>
        </p:txBody>
      </p:sp>
      <p:sp>
        <p:nvSpPr>
          <p:cNvPr id="3" name="Content Placeholder 2">
            <a:extLst>
              <a:ext uri="{FF2B5EF4-FFF2-40B4-BE49-F238E27FC236}">
                <a16:creationId xmlns:a16="http://schemas.microsoft.com/office/drawing/2014/main" id="{DD123B51-179D-1F51-9DF2-6C1B01BC4787}"/>
              </a:ext>
            </a:extLst>
          </p:cNvPr>
          <p:cNvSpPr>
            <a:spLocks noGrp="1"/>
          </p:cNvSpPr>
          <p:nvPr>
            <p:ph idx="1"/>
          </p:nvPr>
        </p:nvSpPr>
        <p:spPr/>
        <p:txBody>
          <a:bodyPr>
            <a:normAutofit fontScale="92500" lnSpcReduction="10000"/>
          </a:bodyPr>
          <a:lstStyle/>
          <a:p>
            <a:r>
              <a:rPr lang="en-US" b="1"/>
              <a:t>Mockup</a:t>
            </a:r>
            <a:r>
              <a:rPr lang="en-US"/>
              <a:t>: a </a:t>
            </a:r>
            <a:r>
              <a:rPr lang="en-US">
                <a:solidFill>
                  <a:srgbClr val="0000CC"/>
                </a:solidFill>
              </a:rPr>
              <a:t>static</a:t>
            </a:r>
            <a:r>
              <a:rPr lang="en-US"/>
              <a:t>, </a:t>
            </a:r>
            <a:r>
              <a:rPr lang="en-US">
                <a:solidFill>
                  <a:srgbClr val="0000CC"/>
                </a:solidFill>
              </a:rPr>
              <a:t>high-fidelity</a:t>
            </a:r>
            <a:r>
              <a:rPr lang="en-US"/>
              <a:t> design that is used as a representation of a final product. </a:t>
            </a:r>
          </a:p>
          <a:p>
            <a:r>
              <a:rPr lang="en-US"/>
              <a:t>Mockup is an indication of what the product will look like visually.</a:t>
            </a:r>
          </a:p>
          <a:p>
            <a:r>
              <a:rPr lang="en-US"/>
              <a:t>Different between the mockups and </a:t>
            </a:r>
            <a:br>
              <a:rPr lang="en-US"/>
            </a:br>
            <a:r>
              <a:rPr lang="en-US"/>
              <a:t>wireframes:</a:t>
            </a:r>
          </a:p>
          <a:p>
            <a:pPr lvl="1"/>
            <a:r>
              <a:rPr lang="en-US">
                <a:solidFill>
                  <a:srgbClr val="0000CC"/>
                </a:solidFill>
              </a:rPr>
              <a:t>In a wireframe, </a:t>
            </a:r>
            <a:r>
              <a:rPr lang="en-US"/>
              <a:t>there are only</a:t>
            </a:r>
            <a:br>
              <a:rPr lang="en-US"/>
            </a:br>
            <a:r>
              <a:rPr lang="en-US">
                <a:solidFill>
                  <a:srgbClr val="0000CC"/>
                </a:solidFill>
              </a:rPr>
              <a:t>featured empty spaces, </a:t>
            </a:r>
            <a:r>
              <a:rPr lang="en-US"/>
              <a:t>or</a:t>
            </a:r>
            <a:r>
              <a:rPr lang="en-US">
                <a:solidFill>
                  <a:srgbClr val="0000CC"/>
                </a:solidFill>
              </a:rPr>
              <a:t> </a:t>
            </a:r>
            <a:br>
              <a:rPr lang="en-US">
                <a:solidFill>
                  <a:srgbClr val="0000CC"/>
                </a:solidFill>
              </a:rPr>
            </a:br>
            <a:r>
              <a:rPr lang="en-US">
                <a:solidFill>
                  <a:srgbClr val="0000CC"/>
                </a:solidFill>
              </a:rPr>
              <a:t>placeholders</a:t>
            </a:r>
            <a:r>
              <a:rPr lang="en-US"/>
              <a:t>, for content</a:t>
            </a:r>
            <a:endParaRPr lang="en-US">
              <a:solidFill>
                <a:srgbClr val="0000CC"/>
              </a:solidFill>
            </a:endParaRPr>
          </a:p>
          <a:p>
            <a:pPr lvl="1"/>
            <a:r>
              <a:rPr lang="en-US">
                <a:solidFill>
                  <a:srgbClr val="0000CC"/>
                </a:solidFill>
              </a:rPr>
              <a:t>In </a:t>
            </a:r>
            <a:r>
              <a:rPr lang="en-US" dirty="0">
                <a:solidFill>
                  <a:srgbClr val="0000CC"/>
                </a:solidFill>
              </a:rPr>
              <a:t>a mockup, </a:t>
            </a:r>
            <a:r>
              <a:rPr lang="en-US" dirty="0"/>
              <a:t>there are </a:t>
            </a:r>
            <a:r>
              <a:rPr lang="en-US" dirty="0">
                <a:solidFill>
                  <a:srgbClr val="0000CC"/>
                </a:solidFill>
              </a:rPr>
              <a:t>actual photos</a:t>
            </a:r>
            <a:r>
              <a:rPr lang="en-US">
                <a:solidFill>
                  <a:srgbClr val="0000CC"/>
                </a:solidFill>
              </a:rPr>
              <a:t>, </a:t>
            </a:r>
            <a:br>
              <a:rPr lang="en-US">
                <a:solidFill>
                  <a:srgbClr val="0000CC"/>
                </a:solidFill>
              </a:rPr>
            </a:br>
            <a:r>
              <a:rPr lang="en-US"/>
              <a:t>use </a:t>
            </a:r>
            <a:r>
              <a:rPr lang="en-US" dirty="0"/>
              <a:t>of </a:t>
            </a:r>
            <a:r>
              <a:rPr lang="en-US" dirty="0">
                <a:solidFill>
                  <a:srgbClr val="0000CC"/>
                </a:solidFill>
              </a:rPr>
              <a:t>color, </a:t>
            </a:r>
            <a:r>
              <a:rPr lang="en-US" dirty="0"/>
              <a:t>use of </a:t>
            </a:r>
            <a:r>
              <a:rPr lang="en-US" dirty="0">
                <a:solidFill>
                  <a:srgbClr val="0000CC"/>
                </a:solidFill>
              </a:rPr>
              <a:t>shadows</a:t>
            </a:r>
            <a:r>
              <a:rPr lang="en-US">
                <a:solidFill>
                  <a:srgbClr val="0000CC"/>
                </a:solidFill>
              </a:rPr>
              <a:t>, different </a:t>
            </a:r>
            <a:br>
              <a:rPr lang="en-US">
                <a:solidFill>
                  <a:srgbClr val="0000CC"/>
                </a:solidFill>
              </a:rPr>
            </a:br>
            <a:r>
              <a:rPr lang="en-US">
                <a:solidFill>
                  <a:srgbClr val="0000CC"/>
                </a:solidFill>
              </a:rPr>
              <a:t>fonts</a:t>
            </a:r>
            <a:r>
              <a:rPr lang="en-US" dirty="0">
                <a:solidFill>
                  <a:srgbClr val="0000CC"/>
                </a:solidFill>
              </a:rPr>
              <a:t>, </a:t>
            </a:r>
            <a:r>
              <a:rPr lang="en-US" dirty="0"/>
              <a:t>and</a:t>
            </a:r>
            <a:r>
              <a:rPr lang="en-US" dirty="0">
                <a:solidFill>
                  <a:srgbClr val="0000CC"/>
                </a:solidFill>
              </a:rPr>
              <a:t> stylized </a:t>
            </a:r>
            <a:r>
              <a:rPr lang="en-US">
                <a:solidFill>
                  <a:srgbClr val="0000CC"/>
                </a:solidFill>
              </a:rPr>
              <a:t>buttons.</a:t>
            </a:r>
          </a:p>
        </p:txBody>
      </p:sp>
      <p:sp>
        <p:nvSpPr>
          <p:cNvPr id="4" name="Slide Number Placeholder 3">
            <a:extLst>
              <a:ext uri="{FF2B5EF4-FFF2-40B4-BE49-F238E27FC236}">
                <a16:creationId xmlns:a16="http://schemas.microsoft.com/office/drawing/2014/main" id="{0D66CCA2-6519-CDFD-C636-9B7681F0EDC4}"/>
              </a:ext>
            </a:extLst>
          </p:cNvPr>
          <p:cNvSpPr>
            <a:spLocks noGrp="1"/>
          </p:cNvSpPr>
          <p:nvPr>
            <p:ph type="sldNum" sz="quarter" idx="12"/>
          </p:nvPr>
        </p:nvSpPr>
        <p:spPr/>
        <p:txBody>
          <a:bodyPr/>
          <a:lstStyle/>
          <a:p>
            <a:fld id="{B6F15528-21DE-4FAA-801E-634DDDAF4B2B}" type="slidenum">
              <a:rPr lang="en-US" smtClean="0"/>
              <a:pPr/>
              <a:t>4</a:t>
            </a:fld>
            <a:endParaRPr lang="en-US"/>
          </a:p>
        </p:txBody>
      </p:sp>
      <p:pic>
        <p:nvPicPr>
          <p:cNvPr id="5" name="Content Placeholder 15">
            <a:extLst>
              <a:ext uri="{FF2B5EF4-FFF2-40B4-BE49-F238E27FC236}">
                <a16:creationId xmlns:a16="http://schemas.microsoft.com/office/drawing/2014/main" id="{F29E437A-4F64-E999-2049-4C517C344C96}"/>
              </a:ext>
            </a:extLst>
          </p:cNvPr>
          <p:cNvPicPr>
            <a:picLocks noChangeAspect="1"/>
          </p:cNvPicPr>
          <p:nvPr/>
        </p:nvPicPr>
        <p:blipFill>
          <a:blip r:embed="rId2"/>
          <a:stretch>
            <a:fillRect/>
          </a:stretch>
        </p:blipFill>
        <p:spPr>
          <a:xfrm>
            <a:off x="6553200" y="2903538"/>
            <a:ext cx="2057400" cy="3573462"/>
          </a:xfrm>
          <a:prstGeom prst="rect">
            <a:avLst/>
          </a:prstGeom>
        </p:spPr>
      </p:pic>
    </p:spTree>
    <p:extLst>
      <p:ext uri="{BB962C8B-B14F-4D97-AF65-F5344CB8AC3E}">
        <p14:creationId xmlns:p14="http://schemas.microsoft.com/office/powerpoint/2010/main" val="3105641027"/>
      </p:ext>
    </p:extLst>
  </p:cSld>
  <p:clrMapOvr>
    <a:masterClrMapping/>
  </p:clrMapOvr>
  <p:transitio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C2294-6898-1509-0549-AB60B7FAB6A7}"/>
              </a:ext>
            </a:extLst>
          </p:cNvPr>
          <p:cNvSpPr>
            <a:spLocks noGrp="1"/>
          </p:cNvSpPr>
          <p:nvPr>
            <p:ph type="title"/>
          </p:nvPr>
        </p:nvSpPr>
        <p:spPr/>
        <p:txBody>
          <a:bodyPr/>
          <a:lstStyle/>
          <a:p>
            <a:r>
              <a:rPr lang="en-US"/>
              <a:t>The important of scale</a:t>
            </a:r>
          </a:p>
        </p:txBody>
      </p:sp>
      <p:sp>
        <p:nvSpPr>
          <p:cNvPr id="3" name="Content Placeholder 2">
            <a:extLst>
              <a:ext uri="{FF2B5EF4-FFF2-40B4-BE49-F238E27FC236}">
                <a16:creationId xmlns:a16="http://schemas.microsoft.com/office/drawing/2014/main" id="{39007223-BAD7-81A6-D6C5-CDC2220B40E0}"/>
              </a:ext>
            </a:extLst>
          </p:cNvPr>
          <p:cNvSpPr>
            <a:spLocks noGrp="1"/>
          </p:cNvSpPr>
          <p:nvPr>
            <p:ph idx="1"/>
          </p:nvPr>
        </p:nvSpPr>
        <p:spPr/>
        <p:txBody>
          <a:bodyPr>
            <a:normAutofit lnSpcReduction="10000"/>
          </a:bodyPr>
          <a:lstStyle/>
          <a:p>
            <a:r>
              <a:rPr lang="en-US"/>
              <a:t>Creating emphasis.</a:t>
            </a:r>
          </a:p>
          <a:p>
            <a:pPr lvl="1"/>
            <a:r>
              <a:rPr lang="en-US"/>
              <a:t>Use scale to make that element larger than the other elements around it.</a:t>
            </a:r>
          </a:p>
          <a:p>
            <a:r>
              <a:rPr lang="en-US"/>
              <a:t>Show similarity and contrast between elements. </a:t>
            </a:r>
          </a:p>
          <a:p>
            <a:pPr lvl="1"/>
            <a:r>
              <a:rPr lang="en-US"/>
              <a:t>Two same size elements are perceived equal or similar. However, if two elements have a large contrast in size, perceived different from one another.</a:t>
            </a:r>
          </a:p>
          <a:p>
            <a:r>
              <a:rPr lang="en-US"/>
              <a:t>Communicate visual hierarchy.</a:t>
            </a:r>
          </a:p>
          <a:p>
            <a:pPr lvl="1"/>
            <a:r>
              <a:rPr lang="en-US"/>
              <a:t>For example, typography could be easily changed using scale to emphasize the content on a page in different ways.</a:t>
            </a:r>
          </a:p>
        </p:txBody>
      </p:sp>
      <p:sp>
        <p:nvSpPr>
          <p:cNvPr id="4" name="Slide Number Placeholder 3">
            <a:extLst>
              <a:ext uri="{FF2B5EF4-FFF2-40B4-BE49-F238E27FC236}">
                <a16:creationId xmlns:a16="http://schemas.microsoft.com/office/drawing/2014/main" id="{61A05E43-AA47-ADE9-3CA0-BFD67A123408}"/>
              </a:ext>
            </a:extLst>
          </p:cNvPr>
          <p:cNvSpPr>
            <a:spLocks noGrp="1"/>
          </p:cNvSpPr>
          <p:nvPr>
            <p:ph type="sldNum" sz="quarter" idx="12"/>
          </p:nvPr>
        </p:nvSpPr>
        <p:spPr/>
        <p:txBody>
          <a:bodyPr/>
          <a:lstStyle/>
          <a:p>
            <a:fld id="{B6F15528-21DE-4FAA-801E-634DDDAF4B2B}" type="slidenum">
              <a:rPr lang="en-US" smtClean="0"/>
              <a:pPr/>
              <a:t>40</a:t>
            </a:fld>
            <a:endParaRPr lang="en-US"/>
          </a:p>
        </p:txBody>
      </p:sp>
    </p:spTree>
    <p:extLst>
      <p:ext uri="{BB962C8B-B14F-4D97-AF65-F5344CB8AC3E}">
        <p14:creationId xmlns:p14="http://schemas.microsoft.com/office/powerpoint/2010/main" val="1300247116"/>
      </p:ext>
    </p:extLst>
  </p:cSld>
  <p:clrMapOvr>
    <a:masterClrMapping/>
  </p:clrMapOvr>
  <p:transition spd="slow"/>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5AD97-ED06-58AE-C35E-4CD39F339DC0}"/>
              </a:ext>
            </a:extLst>
          </p:cNvPr>
          <p:cNvSpPr>
            <a:spLocks noGrp="1"/>
          </p:cNvSpPr>
          <p:nvPr>
            <p:ph type="title"/>
          </p:nvPr>
        </p:nvSpPr>
        <p:spPr/>
        <p:txBody>
          <a:bodyPr/>
          <a:lstStyle/>
          <a:p>
            <a:r>
              <a:rPr lang="en-US"/>
              <a:t>Scale communicate visual hierarchy</a:t>
            </a:r>
          </a:p>
        </p:txBody>
      </p:sp>
      <p:pic>
        <p:nvPicPr>
          <p:cNvPr id="6" name="Content Placeholder 5">
            <a:extLst>
              <a:ext uri="{FF2B5EF4-FFF2-40B4-BE49-F238E27FC236}">
                <a16:creationId xmlns:a16="http://schemas.microsoft.com/office/drawing/2014/main" id="{D03CCCFC-EA20-54BB-FEFB-983B80D47C6B}"/>
              </a:ext>
            </a:extLst>
          </p:cNvPr>
          <p:cNvPicPr>
            <a:picLocks noGrp="1" noChangeAspect="1"/>
          </p:cNvPicPr>
          <p:nvPr>
            <p:ph idx="1"/>
          </p:nvPr>
        </p:nvPicPr>
        <p:blipFill>
          <a:blip r:embed="rId2"/>
          <a:stretch>
            <a:fillRect/>
          </a:stretch>
        </p:blipFill>
        <p:spPr>
          <a:xfrm>
            <a:off x="2791326" y="1523557"/>
            <a:ext cx="5885481" cy="4800600"/>
          </a:xfrm>
        </p:spPr>
      </p:pic>
      <p:sp>
        <p:nvSpPr>
          <p:cNvPr id="4" name="Slide Number Placeholder 3">
            <a:extLst>
              <a:ext uri="{FF2B5EF4-FFF2-40B4-BE49-F238E27FC236}">
                <a16:creationId xmlns:a16="http://schemas.microsoft.com/office/drawing/2014/main" id="{4A26B723-3C9E-A092-E7E4-5C875E25E24F}"/>
              </a:ext>
            </a:extLst>
          </p:cNvPr>
          <p:cNvSpPr>
            <a:spLocks noGrp="1"/>
          </p:cNvSpPr>
          <p:nvPr>
            <p:ph type="sldNum" sz="quarter" idx="12"/>
          </p:nvPr>
        </p:nvSpPr>
        <p:spPr/>
        <p:txBody>
          <a:bodyPr/>
          <a:lstStyle/>
          <a:p>
            <a:fld id="{B6F15528-21DE-4FAA-801E-634DDDAF4B2B}" type="slidenum">
              <a:rPr lang="en-US" smtClean="0"/>
              <a:pPr/>
              <a:t>41</a:t>
            </a:fld>
            <a:endParaRPr lang="en-US"/>
          </a:p>
        </p:txBody>
      </p:sp>
      <p:sp>
        <p:nvSpPr>
          <p:cNvPr id="8" name="TextBox 7">
            <a:extLst>
              <a:ext uri="{FF2B5EF4-FFF2-40B4-BE49-F238E27FC236}">
                <a16:creationId xmlns:a16="http://schemas.microsoft.com/office/drawing/2014/main" id="{CCB42816-6857-64E5-B85C-6134A98685B6}"/>
              </a:ext>
            </a:extLst>
          </p:cNvPr>
          <p:cNvSpPr txBox="1"/>
          <p:nvPr/>
        </p:nvSpPr>
        <p:spPr>
          <a:xfrm>
            <a:off x="468883" y="1981200"/>
            <a:ext cx="2286000" cy="3108543"/>
          </a:xfrm>
          <a:prstGeom prst="rect">
            <a:avLst/>
          </a:prstGeom>
          <a:noFill/>
          <a:ln>
            <a:noFill/>
          </a:ln>
        </p:spPr>
        <p:txBody>
          <a:bodyPr wrap="square">
            <a:spAutoFit/>
          </a:bodyPr>
          <a:lstStyle/>
          <a:p>
            <a:r>
              <a:rPr lang="en-US" sz="2800" b="1">
                <a:latin typeface="+mn-lt"/>
              </a:rPr>
              <a:t>Scale by typography</a:t>
            </a:r>
            <a:r>
              <a:rPr lang="en-US" sz="2800">
                <a:latin typeface="+mn-lt"/>
              </a:rPr>
              <a:t>:</a:t>
            </a:r>
          </a:p>
          <a:p>
            <a:r>
              <a:rPr lang="en-US" sz="2800">
                <a:latin typeface="+mn-lt"/>
              </a:rPr>
              <a:t>how different type scales can be used to create headlines</a:t>
            </a:r>
          </a:p>
        </p:txBody>
      </p:sp>
    </p:spTree>
    <p:extLst>
      <p:ext uri="{BB962C8B-B14F-4D97-AF65-F5344CB8AC3E}">
        <p14:creationId xmlns:p14="http://schemas.microsoft.com/office/powerpoint/2010/main" val="1806007780"/>
      </p:ext>
    </p:extLst>
  </p:cSld>
  <p:clrMapOvr>
    <a:masterClrMapping/>
  </p:clrMapOvr>
  <p:transition spd="slow"/>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11A22-596A-2817-7274-21B1228A2104}"/>
              </a:ext>
            </a:extLst>
          </p:cNvPr>
          <p:cNvSpPr>
            <a:spLocks noGrp="1"/>
          </p:cNvSpPr>
          <p:nvPr>
            <p:ph type="title"/>
          </p:nvPr>
        </p:nvSpPr>
        <p:spPr/>
        <p:txBody>
          <a:bodyPr/>
          <a:lstStyle/>
          <a:p>
            <a:r>
              <a:rPr lang="en-US"/>
              <a:t>Proportion in UX design</a:t>
            </a:r>
          </a:p>
        </p:txBody>
      </p:sp>
      <p:sp>
        <p:nvSpPr>
          <p:cNvPr id="3" name="Content Placeholder 2">
            <a:extLst>
              <a:ext uri="{FF2B5EF4-FFF2-40B4-BE49-F238E27FC236}">
                <a16:creationId xmlns:a16="http://schemas.microsoft.com/office/drawing/2014/main" id="{7AAACBBF-72F9-638E-584B-448F68B5B8A5}"/>
              </a:ext>
            </a:extLst>
          </p:cNvPr>
          <p:cNvSpPr>
            <a:spLocks noGrp="1"/>
          </p:cNvSpPr>
          <p:nvPr>
            <p:ph idx="1"/>
          </p:nvPr>
        </p:nvSpPr>
        <p:spPr/>
        <p:txBody>
          <a:bodyPr/>
          <a:lstStyle/>
          <a:p>
            <a:pPr marL="0" indent="0">
              <a:buNone/>
            </a:pPr>
            <a:r>
              <a:rPr lang="en-US" b="1">
                <a:solidFill>
                  <a:srgbClr val="0000CC"/>
                </a:solidFill>
              </a:rPr>
              <a:t>Proportion</a:t>
            </a:r>
            <a:r>
              <a:rPr lang="en-US">
                <a:solidFill>
                  <a:srgbClr val="0000CC"/>
                </a:solidFill>
              </a:rPr>
              <a:t> </a:t>
            </a:r>
          </a:p>
          <a:p>
            <a:r>
              <a:rPr lang="en-US">
                <a:solidFill>
                  <a:srgbClr val="0000CC"/>
                </a:solidFill>
              </a:rPr>
              <a:t>The balance or harmony between elements that are scaled. </a:t>
            </a:r>
          </a:p>
          <a:p>
            <a:r>
              <a:rPr lang="en-US"/>
              <a:t>Make sure the size relationship between elements makes sense </a:t>
            </a:r>
            <a:r>
              <a:rPr lang="en-US">
                <a:sym typeface="Wingdings" panose="05000000000000000000" pitchFamily="2" charset="2"/>
              </a:rPr>
              <a:t> </a:t>
            </a:r>
            <a:r>
              <a:rPr lang="en-US"/>
              <a:t>The elements appear to be in balance with one another. </a:t>
            </a:r>
          </a:p>
          <a:p>
            <a:pPr lvl="1"/>
            <a:r>
              <a:rPr lang="en-US"/>
              <a:t>If one element in your design increases in size, then the other elements should also increase in size at the same rate in order to remain proportionate</a:t>
            </a:r>
          </a:p>
        </p:txBody>
      </p:sp>
      <p:sp>
        <p:nvSpPr>
          <p:cNvPr id="4" name="Slide Number Placeholder 3">
            <a:extLst>
              <a:ext uri="{FF2B5EF4-FFF2-40B4-BE49-F238E27FC236}">
                <a16:creationId xmlns:a16="http://schemas.microsoft.com/office/drawing/2014/main" id="{73933420-C5BD-A2CF-32CB-D02653CBDB97}"/>
              </a:ext>
            </a:extLst>
          </p:cNvPr>
          <p:cNvSpPr>
            <a:spLocks noGrp="1"/>
          </p:cNvSpPr>
          <p:nvPr>
            <p:ph type="sldNum" sz="quarter" idx="12"/>
          </p:nvPr>
        </p:nvSpPr>
        <p:spPr/>
        <p:txBody>
          <a:bodyPr/>
          <a:lstStyle/>
          <a:p>
            <a:fld id="{B6F15528-21DE-4FAA-801E-634DDDAF4B2B}" type="slidenum">
              <a:rPr lang="en-US" smtClean="0"/>
              <a:pPr/>
              <a:t>42</a:t>
            </a:fld>
            <a:endParaRPr lang="en-US"/>
          </a:p>
        </p:txBody>
      </p:sp>
    </p:spTree>
    <p:extLst>
      <p:ext uri="{BB962C8B-B14F-4D97-AF65-F5344CB8AC3E}">
        <p14:creationId xmlns:p14="http://schemas.microsoft.com/office/powerpoint/2010/main" val="2752529252"/>
      </p:ext>
    </p:extLst>
  </p:cSld>
  <p:clrMapOvr>
    <a:masterClrMapping/>
  </p:clrMapOvr>
  <p:transition spd="slow"/>
</p:sld>
</file>

<file path=ppt/slides/slide4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08261-3DA1-BBAA-7BF4-6A6EF3A577FD}"/>
              </a:ext>
            </a:extLst>
          </p:cNvPr>
          <p:cNvSpPr>
            <a:spLocks noGrp="1"/>
          </p:cNvSpPr>
          <p:nvPr>
            <p:ph type="title"/>
          </p:nvPr>
        </p:nvSpPr>
        <p:spPr>
          <a:xfrm>
            <a:off x="446049" y="409575"/>
            <a:ext cx="8229600" cy="962025"/>
          </a:xfrm>
        </p:spPr>
        <p:txBody>
          <a:bodyPr/>
          <a:lstStyle/>
          <a:p>
            <a:r>
              <a:rPr lang="en-US"/>
              <a:t>Proportion example</a:t>
            </a:r>
          </a:p>
        </p:txBody>
      </p:sp>
      <p:pic>
        <p:nvPicPr>
          <p:cNvPr id="9" name="Content Placeholder 8">
            <a:extLst>
              <a:ext uri="{FF2B5EF4-FFF2-40B4-BE49-F238E27FC236}">
                <a16:creationId xmlns:a16="http://schemas.microsoft.com/office/drawing/2014/main" id="{E4B8D531-A838-A9EB-8A16-833856A7E640}"/>
              </a:ext>
            </a:extLst>
          </p:cNvPr>
          <p:cNvPicPr>
            <a:picLocks noGrp="1" noChangeAspect="1"/>
          </p:cNvPicPr>
          <p:nvPr>
            <p:ph sz="half" idx="2"/>
          </p:nvPr>
        </p:nvPicPr>
        <p:blipFill>
          <a:blip r:embed="rId2"/>
          <a:stretch>
            <a:fillRect/>
          </a:stretch>
        </p:blipFill>
        <p:spPr>
          <a:xfrm>
            <a:off x="5199096" y="1524000"/>
            <a:ext cx="2685905" cy="4800600"/>
          </a:xfrm>
        </p:spPr>
      </p:pic>
      <p:sp>
        <p:nvSpPr>
          <p:cNvPr id="4" name="Slide Number Placeholder 3">
            <a:extLst>
              <a:ext uri="{FF2B5EF4-FFF2-40B4-BE49-F238E27FC236}">
                <a16:creationId xmlns:a16="http://schemas.microsoft.com/office/drawing/2014/main" id="{15E81AEB-C5CD-7F44-AAF5-C933D64A2067}"/>
              </a:ext>
            </a:extLst>
          </p:cNvPr>
          <p:cNvSpPr>
            <a:spLocks noGrp="1"/>
          </p:cNvSpPr>
          <p:nvPr>
            <p:ph type="sldNum" sz="quarter" idx="12"/>
          </p:nvPr>
        </p:nvSpPr>
        <p:spPr/>
        <p:txBody>
          <a:bodyPr/>
          <a:lstStyle/>
          <a:p>
            <a:fld id="{B6F15528-21DE-4FAA-801E-634DDDAF4B2B}" type="slidenum">
              <a:rPr lang="en-US" smtClean="0"/>
              <a:pPr/>
              <a:t>43</a:t>
            </a:fld>
            <a:endParaRPr lang="en-US"/>
          </a:p>
        </p:txBody>
      </p:sp>
      <p:pic>
        <p:nvPicPr>
          <p:cNvPr id="7" name="Content Placeholder 6">
            <a:extLst>
              <a:ext uri="{FF2B5EF4-FFF2-40B4-BE49-F238E27FC236}">
                <a16:creationId xmlns:a16="http://schemas.microsoft.com/office/drawing/2014/main" id="{75DE2AC1-5CE9-1CC1-CFCC-A5D9C0BFBD95}"/>
              </a:ext>
            </a:extLst>
          </p:cNvPr>
          <p:cNvPicPr>
            <a:picLocks noGrp="1" noChangeAspect="1"/>
          </p:cNvPicPr>
          <p:nvPr>
            <p:ph sz="half" idx="1"/>
          </p:nvPr>
        </p:nvPicPr>
        <p:blipFill>
          <a:blip r:embed="rId3"/>
          <a:stretch>
            <a:fillRect/>
          </a:stretch>
        </p:blipFill>
        <p:spPr bwMode="auto">
          <a:xfrm>
            <a:off x="687437" y="1520687"/>
            <a:ext cx="2670333" cy="480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12">
            <a:extLst>
              <a:ext uri="{FF2B5EF4-FFF2-40B4-BE49-F238E27FC236}">
                <a16:creationId xmlns:a16="http://schemas.microsoft.com/office/drawing/2014/main" id="{4A342A15-7E89-7CED-34F6-3711603E3B2D}"/>
              </a:ext>
            </a:extLst>
          </p:cNvPr>
          <p:cNvSpPr txBox="1"/>
          <p:nvPr/>
        </p:nvSpPr>
        <p:spPr>
          <a:xfrm>
            <a:off x="6927077" y="1981200"/>
            <a:ext cx="1938150" cy="1477328"/>
          </a:xfrm>
          <a:prstGeom prst="rect">
            <a:avLst/>
          </a:prstGeom>
          <a:solidFill>
            <a:srgbClr val="FFFFCC"/>
          </a:solidFill>
          <a:ln>
            <a:solidFill>
              <a:schemeClr val="tx1"/>
            </a:solidFill>
          </a:ln>
        </p:spPr>
        <p:txBody>
          <a:bodyPr wrap="square">
            <a:spAutoFit/>
          </a:bodyPr>
          <a:lstStyle/>
          <a:p>
            <a:pPr>
              <a:spcBef>
                <a:spcPts val="600"/>
              </a:spcBef>
            </a:pPr>
            <a:r>
              <a:rPr lang="en-US"/>
              <a:t>If we change the scale of the images, they quickly fall out of proportion</a:t>
            </a:r>
          </a:p>
        </p:txBody>
      </p:sp>
      <p:sp>
        <p:nvSpPr>
          <p:cNvPr id="11" name="TextBox 10">
            <a:extLst>
              <a:ext uri="{FF2B5EF4-FFF2-40B4-BE49-F238E27FC236}">
                <a16:creationId xmlns:a16="http://schemas.microsoft.com/office/drawing/2014/main" id="{CEABFEA3-4BDF-26FB-4DD8-BAE2DAF228E6}"/>
              </a:ext>
            </a:extLst>
          </p:cNvPr>
          <p:cNvSpPr txBox="1"/>
          <p:nvPr/>
        </p:nvSpPr>
        <p:spPr>
          <a:xfrm>
            <a:off x="2143540" y="1981200"/>
            <a:ext cx="2428460" cy="1831271"/>
          </a:xfrm>
          <a:prstGeom prst="rect">
            <a:avLst/>
          </a:prstGeom>
          <a:solidFill>
            <a:srgbClr val="FFFFCC"/>
          </a:solidFill>
          <a:ln>
            <a:solidFill>
              <a:schemeClr val="tx1"/>
            </a:solidFill>
          </a:ln>
        </p:spPr>
        <p:txBody>
          <a:bodyPr wrap="square">
            <a:spAutoFit/>
          </a:bodyPr>
          <a:lstStyle/>
          <a:p>
            <a:r>
              <a:rPr lang="en-US"/>
              <a:t>The images of the four dog walkers are the same scale. </a:t>
            </a:r>
          </a:p>
          <a:p>
            <a:pPr>
              <a:spcBef>
                <a:spcPts val="600"/>
              </a:spcBef>
            </a:pPr>
            <a:r>
              <a:rPr lang="en-US"/>
              <a:t>There is harmony between these elements.</a:t>
            </a:r>
          </a:p>
        </p:txBody>
      </p:sp>
    </p:spTree>
    <p:extLst>
      <p:ext uri="{BB962C8B-B14F-4D97-AF65-F5344CB8AC3E}">
        <p14:creationId xmlns:p14="http://schemas.microsoft.com/office/powerpoint/2010/main" val="3840552128"/>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ipe(down)">
                                      <p:cBhvr>
                                        <p:cTn id="16" dur="50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1"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2E3327D-C8E3-A171-6490-A1A4C2F4B39E}"/>
              </a:ext>
            </a:extLst>
          </p:cNvPr>
          <p:cNvSpPr>
            <a:spLocks noGrp="1"/>
          </p:cNvSpPr>
          <p:nvPr>
            <p:ph type="title"/>
          </p:nvPr>
        </p:nvSpPr>
        <p:spPr/>
        <p:txBody>
          <a:bodyPr/>
          <a:lstStyle/>
          <a:p>
            <a:r>
              <a:rPr lang="en-US"/>
              <a:t>Unity and variety in UX design</a:t>
            </a:r>
          </a:p>
        </p:txBody>
      </p:sp>
      <p:sp>
        <p:nvSpPr>
          <p:cNvPr id="5" name="Content Placeholder 4">
            <a:extLst>
              <a:ext uri="{FF2B5EF4-FFF2-40B4-BE49-F238E27FC236}">
                <a16:creationId xmlns:a16="http://schemas.microsoft.com/office/drawing/2014/main" id="{330A3596-62DA-890A-7665-BADCF55FA13D}"/>
              </a:ext>
            </a:extLst>
          </p:cNvPr>
          <p:cNvSpPr>
            <a:spLocks noGrp="1"/>
          </p:cNvSpPr>
          <p:nvPr>
            <p:ph idx="1"/>
          </p:nvPr>
        </p:nvSpPr>
        <p:spPr/>
        <p:txBody>
          <a:bodyPr>
            <a:normAutofit lnSpcReduction="10000"/>
          </a:bodyPr>
          <a:lstStyle/>
          <a:p>
            <a:r>
              <a:rPr lang="en-US" b="1">
                <a:solidFill>
                  <a:srgbClr val="0000CC"/>
                </a:solidFill>
              </a:rPr>
              <a:t>Unity</a:t>
            </a:r>
            <a:r>
              <a:rPr lang="en-US">
                <a:solidFill>
                  <a:srgbClr val="0000CC"/>
                </a:solidFill>
              </a:rPr>
              <a:t> measures how well elements of your design work together to communicate an idea. </a:t>
            </a:r>
          </a:p>
          <a:p>
            <a:pPr lvl="1"/>
            <a:r>
              <a:rPr lang="en-US"/>
              <a:t>Pleasing to look at, clear to the user, and easy to understand. </a:t>
            </a:r>
          </a:p>
          <a:p>
            <a:pPr lvl="1"/>
            <a:r>
              <a:rPr lang="en-US"/>
              <a:t>Unity can be created by using a </a:t>
            </a:r>
            <a:r>
              <a:rPr lang="en-US">
                <a:solidFill>
                  <a:srgbClr val="0000CC"/>
                </a:solidFill>
              </a:rPr>
              <a:t>consistent color scheme, complementary fonts, and consistent spacing</a:t>
            </a:r>
          </a:p>
          <a:p>
            <a:r>
              <a:rPr lang="en-US">
                <a:solidFill>
                  <a:srgbClr val="0000CC"/>
                </a:solidFill>
              </a:rPr>
              <a:t>Variety, varying the elements in your design to break up monotony. </a:t>
            </a:r>
          </a:p>
          <a:p>
            <a:pPr lvl="1"/>
            <a:r>
              <a:rPr lang="en-US"/>
              <a:t>Add energy and pizzaz to a design. </a:t>
            </a:r>
          </a:p>
          <a:p>
            <a:pPr lvl="1"/>
            <a:r>
              <a:rPr lang="en-US"/>
              <a:t>To incorporate variety in designs, can using </a:t>
            </a:r>
            <a:r>
              <a:rPr lang="en-US" b="1"/>
              <a:t>different shapes, colors, textures, and patterns</a:t>
            </a:r>
          </a:p>
        </p:txBody>
      </p:sp>
      <p:sp>
        <p:nvSpPr>
          <p:cNvPr id="3" name="Slide Number Placeholder 2">
            <a:extLst>
              <a:ext uri="{FF2B5EF4-FFF2-40B4-BE49-F238E27FC236}">
                <a16:creationId xmlns:a16="http://schemas.microsoft.com/office/drawing/2014/main" id="{B9709C31-143C-6C7D-5BA4-6498CA2B95F7}"/>
              </a:ext>
            </a:extLst>
          </p:cNvPr>
          <p:cNvSpPr>
            <a:spLocks noGrp="1"/>
          </p:cNvSpPr>
          <p:nvPr>
            <p:ph type="sldNum" sz="quarter" idx="12"/>
          </p:nvPr>
        </p:nvSpPr>
        <p:spPr/>
        <p:txBody>
          <a:bodyPr/>
          <a:lstStyle/>
          <a:p>
            <a:fld id="{B6F15528-21DE-4FAA-801E-634DDDAF4B2B}" type="slidenum">
              <a:rPr lang="en-US" smtClean="0"/>
              <a:t>44</a:t>
            </a:fld>
            <a:endParaRPr lang="en-US"/>
          </a:p>
        </p:txBody>
      </p:sp>
    </p:spTree>
    <p:extLst>
      <p:ext uri="{BB962C8B-B14F-4D97-AF65-F5344CB8AC3E}">
        <p14:creationId xmlns:p14="http://schemas.microsoft.com/office/powerpoint/2010/main" val="2342778564"/>
      </p:ext>
    </p:extLst>
  </p:cSld>
  <p:clrMapOvr>
    <a:masterClrMapping/>
  </p:clrMapOvr>
  <p:transition spd="slow"/>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6D8FD-7381-2945-51E7-6A1A85170FB2}"/>
              </a:ext>
            </a:extLst>
          </p:cNvPr>
          <p:cNvSpPr>
            <a:spLocks noGrp="1"/>
          </p:cNvSpPr>
          <p:nvPr>
            <p:ph type="title"/>
          </p:nvPr>
        </p:nvSpPr>
        <p:spPr/>
        <p:txBody>
          <a:bodyPr/>
          <a:lstStyle/>
          <a:p>
            <a:r>
              <a:rPr lang="en-US"/>
              <a:t>Unify &amp; variety in design mockups</a:t>
            </a:r>
          </a:p>
        </p:txBody>
      </p:sp>
      <p:sp>
        <p:nvSpPr>
          <p:cNvPr id="3" name="Content Placeholder 2">
            <a:extLst>
              <a:ext uri="{FF2B5EF4-FFF2-40B4-BE49-F238E27FC236}">
                <a16:creationId xmlns:a16="http://schemas.microsoft.com/office/drawing/2014/main" id="{F3DC11CE-22B0-F54B-654B-43BF716AC043}"/>
              </a:ext>
            </a:extLst>
          </p:cNvPr>
          <p:cNvSpPr>
            <a:spLocks noGrp="1"/>
          </p:cNvSpPr>
          <p:nvPr>
            <p:ph idx="1"/>
          </p:nvPr>
        </p:nvSpPr>
        <p:spPr/>
        <p:txBody>
          <a:bodyPr>
            <a:normAutofit lnSpcReduction="10000"/>
          </a:bodyPr>
          <a:lstStyle/>
          <a:p>
            <a:r>
              <a:rPr lang="en-US">
                <a:solidFill>
                  <a:srgbClr val="0000CC"/>
                </a:solidFill>
              </a:rPr>
              <a:t>Did I use colors in a consistent and purposeful way? </a:t>
            </a:r>
          </a:p>
          <a:p>
            <a:r>
              <a:rPr lang="en-US">
                <a:solidFill>
                  <a:srgbClr val="0000CC"/>
                </a:solidFill>
              </a:rPr>
              <a:t>Did the typefaces I used work well together? </a:t>
            </a:r>
          </a:p>
          <a:p>
            <a:r>
              <a:rPr lang="en-US">
                <a:solidFill>
                  <a:srgbClr val="0000CC"/>
                </a:solidFill>
              </a:rPr>
              <a:t>And is there enough variety to keep my design interesting? </a:t>
            </a:r>
          </a:p>
          <a:p>
            <a:r>
              <a:rPr lang="en-US"/>
              <a:t>Neither unity nor variety are good or bad.</a:t>
            </a:r>
          </a:p>
          <a:p>
            <a:pPr lvl="1"/>
            <a:r>
              <a:rPr lang="en-US"/>
              <a:t>There are parts of your design that require one or the other -- or even both. </a:t>
            </a:r>
          </a:p>
          <a:p>
            <a:r>
              <a:rPr lang="en-US"/>
              <a:t>Variety can be used strategically to add visual weight and create emphasis</a:t>
            </a:r>
          </a:p>
          <a:p>
            <a:endParaRPr lang="en-US"/>
          </a:p>
        </p:txBody>
      </p:sp>
      <p:sp>
        <p:nvSpPr>
          <p:cNvPr id="4" name="Slide Number Placeholder 3">
            <a:extLst>
              <a:ext uri="{FF2B5EF4-FFF2-40B4-BE49-F238E27FC236}">
                <a16:creationId xmlns:a16="http://schemas.microsoft.com/office/drawing/2014/main" id="{5AFE395E-B36C-04B3-C536-FB1700D95FDF}"/>
              </a:ext>
            </a:extLst>
          </p:cNvPr>
          <p:cNvSpPr>
            <a:spLocks noGrp="1"/>
          </p:cNvSpPr>
          <p:nvPr>
            <p:ph type="sldNum" sz="quarter" idx="12"/>
          </p:nvPr>
        </p:nvSpPr>
        <p:spPr/>
        <p:txBody>
          <a:bodyPr/>
          <a:lstStyle/>
          <a:p>
            <a:fld id="{B6F15528-21DE-4FAA-801E-634DDDAF4B2B}" type="slidenum">
              <a:rPr lang="en-US" smtClean="0"/>
              <a:pPr/>
              <a:t>45</a:t>
            </a:fld>
            <a:endParaRPr lang="en-US"/>
          </a:p>
        </p:txBody>
      </p:sp>
    </p:spTree>
    <p:extLst>
      <p:ext uri="{BB962C8B-B14F-4D97-AF65-F5344CB8AC3E}">
        <p14:creationId xmlns:p14="http://schemas.microsoft.com/office/powerpoint/2010/main" val="777726453"/>
      </p:ext>
    </p:extLst>
  </p:cSld>
  <p:clrMapOvr>
    <a:masterClrMapping/>
  </p:clrMapOvr>
  <p:transition spd="slow"/>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E9334CB-89FB-9971-2418-BEA24A0D7A5C}"/>
              </a:ext>
            </a:extLst>
          </p:cNvPr>
          <p:cNvSpPr>
            <a:spLocks noGrp="1"/>
          </p:cNvSpPr>
          <p:nvPr>
            <p:ph type="title"/>
          </p:nvPr>
        </p:nvSpPr>
        <p:spPr/>
        <p:txBody>
          <a:bodyPr/>
          <a:lstStyle/>
          <a:p>
            <a:r>
              <a:rPr lang="en-US"/>
              <a:t>Unify and variaty Example</a:t>
            </a:r>
          </a:p>
        </p:txBody>
      </p:sp>
      <p:pic>
        <p:nvPicPr>
          <p:cNvPr id="12" name="Content Placeholder 11">
            <a:extLst>
              <a:ext uri="{FF2B5EF4-FFF2-40B4-BE49-F238E27FC236}">
                <a16:creationId xmlns:a16="http://schemas.microsoft.com/office/drawing/2014/main" id="{3564AAF9-1EF9-4B0E-82C2-782A39B2B857}"/>
              </a:ext>
            </a:extLst>
          </p:cNvPr>
          <p:cNvPicPr>
            <a:picLocks noGrp="1" noChangeAspect="1"/>
          </p:cNvPicPr>
          <p:nvPr>
            <p:ph sz="quarter" idx="13"/>
          </p:nvPr>
        </p:nvPicPr>
        <p:blipFill>
          <a:blip r:embed="rId3"/>
          <a:stretch>
            <a:fillRect/>
          </a:stretch>
        </p:blipFill>
        <p:spPr>
          <a:xfrm>
            <a:off x="4114800" y="1219200"/>
            <a:ext cx="4275357" cy="3229923"/>
          </a:xfrm>
        </p:spPr>
      </p:pic>
      <p:sp>
        <p:nvSpPr>
          <p:cNvPr id="10" name="Content Placeholder 9">
            <a:extLst>
              <a:ext uri="{FF2B5EF4-FFF2-40B4-BE49-F238E27FC236}">
                <a16:creationId xmlns:a16="http://schemas.microsoft.com/office/drawing/2014/main" id="{E068F70B-4871-01C2-B9EC-0AB3BB96E46A}"/>
              </a:ext>
            </a:extLst>
          </p:cNvPr>
          <p:cNvSpPr>
            <a:spLocks noGrp="1"/>
          </p:cNvSpPr>
          <p:nvPr>
            <p:ph sz="quarter" idx="14"/>
          </p:nvPr>
        </p:nvSpPr>
        <p:spPr>
          <a:xfrm>
            <a:off x="457200" y="4495800"/>
            <a:ext cx="8229600" cy="1918648"/>
          </a:xfrm>
        </p:spPr>
        <p:txBody>
          <a:bodyPr>
            <a:normAutofit fontScale="92500" lnSpcReduction="20000"/>
          </a:bodyPr>
          <a:lstStyle/>
          <a:p>
            <a:r>
              <a:rPr lang="en-US"/>
              <a:t>Most stories will use dark text on a white background. </a:t>
            </a:r>
          </a:p>
          <a:p>
            <a:r>
              <a:rPr lang="en-US"/>
              <a:t>Now if there was a breaking news report about the weather. The breaking news story background might turn a bright color like red or yello</a:t>
            </a:r>
          </a:p>
        </p:txBody>
      </p:sp>
      <p:sp>
        <p:nvSpPr>
          <p:cNvPr id="4" name="Slide Number Placeholder 3">
            <a:extLst>
              <a:ext uri="{FF2B5EF4-FFF2-40B4-BE49-F238E27FC236}">
                <a16:creationId xmlns:a16="http://schemas.microsoft.com/office/drawing/2014/main" id="{C3855C6C-2AEA-7B27-39E8-AAF4BCC0EE2F}"/>
              </a:ext>
            </a:extLst>
          </p:cNvPr>
          <p:cNvSpPr>
            <a:spLocks noGrp="1"/>
          </p:cNvSpPr>
          <p:nvPr>
            <p:ph type="sldNum" sz="quarter" idx="17"/>
          </p:nvPr>
        </p:nvSpPr>
        <p:spPr/>
        <p:txBody>
          <a:bodyPr/>
          <a:lstStyle/>
          <a:p>
            <a:fld id="{B6F15528-21DE-4FAA-801E-634DDDAF4B2B}" type="slidenum">
              <a:rPr lang="en-US" smtClean="0"/>
              <a:pPr/>
              <a:t>46</a:t>
            </a:fld>
            <a:endParaRPr lang="en-US"/>
          </a:p>
        </p:txBody>
      </p:sp>
      <p:sp>
        <p:nvSpPr>
          <p:cNvPr id="14" name="TextBox 13">
            <a:extLst>
              <a:ext uri="{FF2B5EF4-FFF2-40B4-BE49-F238E27FC236}">
                <a16:creationId xmlns:a16="http://schemas.microsoft.com/office/drawing/2014/main" id="{736D0C0E-D339-90FF-C000-A1F0ECBE8BD4}"/>
              </a:ext>
            </a:extLst>
          </p:cNvPr>
          <p:cNvSpPr txBox="1"/>
          <p:nvPr/>
        </p:nvSpPr>
        <p:spPr>
          <a:xfrm>
            <a:off x="457200" y="1905000"/>
            <a:ext cx="3352800" cy="830997"/>
          </a:xfrm>
          <a:prstGeom prst="rect">
            <a:avLst/>
          </a:prstGeom>
          <a:noFill/>
          <a:ln>
            <a:noFill/>
          </a:ln>
        </p:spPr>
        <p:txBody>
          <a:bodyPr wrap="square">
            <a:spAutoFit/>
          </a:bodyPr>
          <a:lstStyle/>
          <a:p>
            <a:r>
              <a:rPr lang="en-US" sz="2400"/>
              <a:t>Media outlet apps have unified designs. </a:t>
            </a:r>
          </a:p>
        </p:txBody>
      </p:sp>
    </p:spTree>
    <p:extLst>
      <p:ext uri="{BB962C8B-B14F-4D97-AF65-F5344CB8AC3E}">
        <p14:creationId xmlns:p14="http://schemas.microsoft.com/office/powerpoint/2010/main" val="4095239148"/>
      </p:ext>
    </p:extLst>
  </p:cSld>
  <p:clrMapOvr>
    <a:masterClrMapping/>
  </p:clrMapOvr>
  <p:transition spd="slow"/>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5299C88-E7EE-DE47-3BF4-49532D0FBBAA}"/>
              </a:ext>
            </a:extLst>
          </p:cNvPr>
          <p:cNvSpPr>
            <a:spLocks noGrp="1"/>
          </p:cNvSpPr>
          <p:nvPr>
            <p:ph type="title"/>
          </p:nvPr>
        </p:nvSpPr>
        <p:spPr/>
        <p:txBody>
          <a:bodyPr/>
          <a:lstStyle/>
          <a:p>
            <a:r>
              <a:rPr lang="en-US"/>
              <a:t>Balance of variety and unity</a:t>
            </a:r>
          </a:p>
        </p:txBody>
      </p:sp>
      <p:sp>
        <p:nvSpPr>
          <p:cNvPr id="7" name="Content Placeholder 6">
            <a:extLst>
              <a:ext uri="{FF2B5EF4-FFF2-40B4-BE49-F238E27FC236}">
                <a16:creationId xmlns:a16="http://schemas.microsoft.com/office/drawing/2014/main" id="{99985C8E-F5DD-6A52-CD32-DEE32C509596}"/>
              </a:ext>
            </a:extLst>
          </p:cNvPr>
          <p:cNvSpPr>
            <a:spLocks noGrp="1"/>
          </p:cNvSpPr>
          <p:nvPr>
            <p:ph idx="1"/>
          </p:nvPr>
        </p:nvSpPr>
        <p:spPr>
          <a:xfrm>
            <a:off x="457200" y="1523999"/>
            <a:ext cx="8229600" cy="4937125"/>
          </a:xfrm>
        </p:spPr>
        <p:txBody>
          <a:bodyPr>
            <a:normAutofit fontScale="92500" lnSpcReduction="10000"/>
          </a:bodyPr>
          <a:lstStyle/>
          <a:p>
            <a:r>
              <a:rPr lang="en-US"/>
              <a:t>Variety and unity can work together in harmony.</a:t>
            </a:r>
          </a:p>
          <a:p>
            <a:r>
              <a:rPr lang="en-US"/>
              <a:t>Too much uniformity can make it difficult for users to know where to focus. </a:t>
            </a:r>
          </a:p>
          <a:p>
            <a:pPr lvl="1"/>
            <a:r>
              <a:rPr lang="en-US"/>
              <a:t>Too much similar typography or iconography, users can find it hard to identify important information </a:t>
            </a:r>
          </a:p>
          <a:p>
            <a:r>
              <a:rPr lang="en-US"/>
              <a:t>Variety in texture, color, typography, and shape can can add emphasis or divert their attention. </a:t>
            </a:r>
          </a:p>
          <a:p>
            <a:pPr lvl="1"/>
            <a:r>
              <a:rPr lang="en-US"/>
              <a:t>But, too much variety can reduce harmony and make it harder to read important info. </a:t>
            </a:r>
          </a:p>
          <a:p>
            <a:r>
              <a:rPr lang="en-US"/>
              <a:t>The key is balance: </a:t>
            </a:r>
          </a:p>
          <a:p>
            <a:pPr lvl="1"/>
            <a:r>
              <a:rPr lang="en-US"/>
              <a:t>A balanced combination of unity and variety can provide visual cues for users while maintaining their attention. </a:t>
            </a:r>
          </a:p>
          <a:p>
            <a:endParaRPr lang="en-US"/>
          </a:p>
        </p:txBody>
      </p:sp>
      <p:sp>
        <p:nvSpPr>
          <p:cNvPr id="5" name="Slide Number Placeholder 4">
            <a:extLst>
              <a:ext uri="{FF2B5EF4-FFF2-40B4-BE49-F238E27FC236}">
                <a16:creationId xmlns:a16="http://schemas.microsoft.com/office/drawing/2014/main" id="{92C26881-A1EB-C516-CEDE-0820E62EB3EE}"/>
              </a:ext>
            </a:extLst>
          </p:cNvPr>
          <p:cNvSpPr>
            <a:spLocks noGrp="1"/>
          </p:cNvSpPr>
          <p:nvPr>
            <p:ph type="sldNum" sz="quarter" idx="12"/>
          </p:nvPr>
        </p:nvSpPr>
        <p:spPr/>
        <p:txBody>
          <a:bodyPr/>
          <a:lstStyle/>
          <a:p>
            <a:fld id="{B6F15528-21DE-4FAA-801E-634DDDAF4B2B}" type="slidenum">
              <a:rPr lang="en-US" smtClean="0"/>
              <a:t>47</a:t>
            </a:fld>
            <a:endParaRPr lang="en-US"/>
          </a:p>
        </p:txBody>
      </p:sp>
    </p:spTree>
    <p:extLst>
      <p:ext uri="{BB962C8B-B14F-4D97-AF65-F5344CB8AC3E}">
        <p14:creationId xmlns:p14="http://schemas.microsoft.com/office/powerpoint/2010/main" val="1887566527"/>
      </p:ext>
    </p:extLst>
  </p:cSld>
  <p:clrMapOvr>
    <a:masterClrMapping/>
  </p:clrMapOvr>
  <p:transition spd="slow"/>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C17E222-239C-56D0-F64E-2FC2E0FEBE8F}"/>
              </a:ext>
            </a:extLst>
          </p:cNvPr>
          <p:cNvSpPr>
            <a:spLocks noGrp="1"/>
          </p:cNvSpPr>
          <p:nvPr>
            <p:ph type="title"/>
          </p:nvPr>
        </p:nvSpPr>
        <p:spPr/>
        <p:txBody>
          <a:bodyPr/>
          <a:lstStyle/>
          <a:p>
            <a:r>
              <a:rPr lang="en-US"/>
              <a:t>Apply unify &amp; variaty in Dog walker</a:t>
            </a:r>
          </a:p>
        </p:txBody>
      </p:sp>
      <p:pic>
        <p:nvPicPr>
          <p:cNvPr id="9" name="Content Placeholder 8">
            <a:extLst>
              <a:ext uri="{FF2B5EF4-FFF2-40B4-BE49-F238E27FC236}">
                <a16:creationId xmlns:a16="http://schemas.microsoft.com/office/drawing/2014/main" id="{5B25F48D-89CF-DBF2-6AFB-226216B4712F}"/>
              </a:ext>
            </a:extLst>
          </p:cNvPr>
          <p:cNvPicPr>
            <a:picLocks noGrp="1" noChangeAspect="1"/>
          </p:cNvPicPr>
          <p:nvPr>
            <p:ph sz="half" idx="1"/>
          </p:nvPr>
        </p:nvPicPr>
        <p:blipFill>
          <a:blip r:embed="rId2"/>
          <a:stretch>
            <a:fillRect/>
          </a:stretch>
        </p:blipFill>
        <p:spPr>
          <a:xfrm>
            <a:off x="838200" y="1524000"/>
            <a:ext cx="2689566" cy="4800600"/>
          </a:xfrm>
        </p:spPr>
      </p:pic>
      <p:sp>
        <p:nvSpPr>
          <p:cNvPr id="7" name="Content Placeholder 6">
            <a:extLst>
              <a:ext uri="{FF2B5EF4-FFF2-40B4-BE49-F238E27FC236}">
                <a16:creationId xmlns:a16="http://schemas.microsoft.com/office/drawing/2014/main" id="{3D40B211-D645-45A1-50F1-5825843FF169}"/>
              </a:ext>
            </a:extLst>
          </p:cNvPr>
          <p:cNvSpPr>
            <a:spLocks noGrp="1"/>
          </p:cNvSpPr>
          <p:nvPr>
            <p:ph sz="half" idx="2"/>
          </p:nvPr>
        </p:nvSpPr>
        <p:spPr>
          <a:xfrm>
            <a:off x="3810000" y="1524000"/>
            <a:ext cx="4876800" cy="4800600"/>
          </a:xfrm>
        </p:spPr>
        <p:txBody>
          <a:bodyPr>
            <a:normAutofit fontScale="92500" lnSpcReduction="20000"/>
          </a:bodyPr>
          <a:lstStyle/>
          <a:p>
            <a:pPr marL="0" indent="0">
              <a:buNone/>
            </a:pPr>
            <a:r>
              <a:rPr lang="en-US"/>
              <a:t>The mockup of the homepage</a:t>
            </a:r>
          </a:p>
          <a:p>
            <a:r>
              <a:rPr lang="en-US"/>
              <a:t>There is a consistent orange color scheme and even spacing between elements. </a:t>
            </a:r>
          </a:p>
          <a:p>
            <a:pPr lvl="1"/>
            <a:r>
              <a:rPr lang="en-US"/>
              <a:t>This unity makes the homepagepleasing to look at, and easy to understand.</a:t>
            </a:r>
          </a:p>
          <a:p>
            <a:r>
              <a:rPr lang="en-US"/>
              <a:t>Most of the design is white or light gray, but the "choose a time“ button is orange. </a:t>
            </a:r>
          </a:p>
          <a:p>
            <a:pPr lvl="1"/>
            <a:r>
              <a:rPr lang="en-US"/>
              <a:t>This variety in color adds emphasis that guides the user to press this button</a:t>
            </a:r>
          </a:p>
        </p:txBody>
      </p:sp>
      <p:sp>
        <p:nvSpPr>
          <p:cNvPr id="4" name="Slide Number Placeholder 3">
            <a:extLst>
              <a:ext uri="{FF2B5EF4-FFF2-40B4-BE49-F238E27FC236}">
                <a16:creationId xmlns:a16="http://schemas.microsoft.com/office/drawing/2014/main" id="{EDD470B7-2439-1034-8096-96314A7BDD55}"/>
              </a:ext>
            </a:extLst>
          </p:cNvPr>
          <p:cNvSpPr>
            <a:spLocks noGrp="1"/>
          </p:cNvSpPr>
          <p:nvPr>
            <p:ph type="sldNum" sz="quarter" idx="12"/>
          </p:nvPr>
        </p:nvSpPr>
        <p:spPr/>
        <p:txBody>
          <a:bodyPr/>
          <a:lstStyle/>
          <a:p>
            <a:fld id="{B6F15528-21DE-4FAA-801E-634DDDAF4B2B}" type="slidenum">
              <a:rPr lang="en-US" smtClean="0"/>
              <a:pPr/>
              <a:t>48</a:t>
            </a:fld>
            <a:endParaRPr lang="en-US"/>
          </a:p>
        </p:txBody>
      </p:sp>
    </p:spTree>
    <p:extLst>
      <p:ext uri="{BB962C8B-B14F-4D97-AF65-F5344CB8AC3E}">
        <p14:creationId xmlns:p14="http://schemas.microsoft.com/office/powerpoint/2010/main" val="1375981462"/>
      </p:ext>
    </p:extLst>
  </p:cSld>
  <p:clrMapOvr>
    <a:masterClrMapping/>
  </p:clrMapOvr>
  <p:transition spd="slow"/>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328B7-3454-88F9-8007-CE1D59C97D68}"/>
              </a:ext>
            </a:extLst>
          </p:cNvPr>
          <p:cNvSpPr>
            <a:spLocks noGrp="1"/>
          </p:cNvSpPr>
          <p:nvPr>
            <p:ph type="title"/>
          </p:nvPr>
        </p:nvSpPr>
        <p:spPr/>
        <p:txBody>
          <a:bodyPr/>
          <a:lstStyle/>
          <a:p>
            <a:r>
              <a:rPr lang="en-US"/>
              <a:t>Apply Gestalt Principles to mockups</a:t>
            </a:r>
          </a:p>
        </p:txBody>
      </p:sp>
      <p:sp>
        <p:nvSpPr>
          <p:cNvPr id="3" name="Content Placeholder 2">
            <a:extLst>
              <a:ext uri="{FF2B5EF4-FFF2-40B4-BE49-F238E27FC236}">
                <a16:creationId xmlns:a16="http://schemas.microsoft.com/office/drawing/2014/main" id="{B87115DA-7C4A-5419-D59D-7416E62AC331}"/>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D4B23A36-C6CA-824F-31B2-35F0FA834C74}"/>
              </a:ext>
            </a:extLst>
          </p:cNvPr>
          <p:cNvSpPr>
            <a:spLocks noGrp="1"/>
          </p:cNvSpPr>
          <p:nvPr>
            <p:ph type="sldNum" sz="quarter" idx="12"/>
          </p:nvPr>
        </p:nvSpPr>
        <p:spPr/>
        <p:txBody>
          <a:bodyPr/>
          <a:lstStyle/>
          <a:p>
            <a:fld id="{B6F15528-21DE-4FAA-801E-634DDDAF4B2B}" type="slidenum">
              <a:rPr lang="en-US" smtClean="0"/>
              <a:pPr/>
              <a:t>49</a:t>
            </a:fld>
            <a:endParaRPr lang="en-US"/>
          </a:p>
        </p:txBody>
      </p:sp>
    </p:spTree>
    <p:extLst>
      <p:ext uri="{BB962C8B-B14F-4D97-AF65-F5344CB8AC3E}">
        <p14:creationId xmlns:p14="http://schemas.microsoft.com/office/powerpoint/2010/main" val="2080070933"/>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BF124-488D-C2DD-10CC-1B484DE4EB77}"/>
              </a:ext>
            </a:extLst>
          </p:cNvPr>
          <p:cNvSpPr>
            <a:spLocks noGrp="1"/>
          </p:cNvSpPr>
          <p:nvPr>
            <p:ph type="title"/>
          </p:nvPr>
        </p:nvSpPr>
        <p:spPr/>
        <p:txBody>
          <a:bodyPr/>
          <a:lstStyle/>
          <a:p>
            <a:r>
              <a:rPr lang="en-US"/>
              <a:t>Build Mockup</a:t>
            </a:r>
          </a:p>
        </p:txBody>
      </p:sp>
      <p:sp>
        <p:nvSpPr>
          <p:cNvPr id="3" name="Content Placeholder 2">
            <a:extLst>
              <a:ext uri="{FF2B5EF4-FFF2-40B4-BE49-F238E27FC236}">
                <a16:creationId xmlns:a16="http://schemas.microsoft.com/office/drawing/2014/main" id="{DD123B51-179D-1F51-9DF2-6C1B01BC4787}"/>
              </a:ext>
            </a:extLst>
          </p:cNvPr>
          <p:cNvSpPr>
            <a:spLocks noGrp="1"/>
          </p:cNvSpPr>
          <p:nvPr>
            <p:ph idx="1"/>
          </p:nvPr>
        </p:nvSpPr>
        <p:spPr/>
        <p:txBody>
          <a:bodyPr>
            <a:normAutofit/>
          </a:bodyPr>
          <a:lstStyle/>
          <a:p>
            <a:r>
              <a:rPr lang="en-US"/>
              <a:t>To create mockups, we'll use </a:t>
            </a:r>
            <a:r>
              <a:rPr lang="en-US">
                <a:solidFill>
                  <a:srgbClr val="0000CC"/>
                </a:solidFill>
              </a:rPr>
              <a:t>visual design elements</a:t>
            </a:r>
            <a:r>
              <a:rPr lang="en-US"/>
              <a:t> and </a:t>
            </a:r>
            <a:r>
              <a:rPr lang="en-US">
                <a:solidFill>
                  <a:srgbClr val="0000CC"/>
                </a:solidFill>
              </a:rPr>
              <a:t>layouts</a:t>
            </a:r>
            <a:r>
              <a:rPr lang="en-US"/>
              <a:t>. </a:t>
            </a:r>
          </a:p>
          <a:p>
            <a:r>
              <a:rPr lang="en-US"/>
              <a:t>Elements like </a:t>
            </a:r>
            <a:r>
              <a:rPr lang="en-US">
                <a:solidFill>
                  <a:srgbClr val="0000CC"/>
                </a:solidFill>
              </a:rPr>
              <a:t>typography</a:t>
            </a:r>
            <a:r>
              <a:rPr lang="en-US"/>
              <a:t>, </a:t>
            </a:r>
            <a:r>
              <a:rPr lang="en-US">
                <a:solidFill>
                  <a:srgbClr val="0000CC"/>
                </a:solidFill>
              </a:rPr>
              <a:t>color</a:t>
            </a:r>
            <a:r>
              <a:rPr lang="en-US"/>
              <a:t>, and </a:t>
            </a:r>
            <a:r>
              <a:rPr lang="en-US">
                <a:solidFill>
                  <a:srgbClr val="0000CC"/>
                </a:solidFill>
              </a:rPr>
              <a:t>iconography</a:t>
            </a:r>
            <a:r>
              <a:rPr lang="en-US"/>
              <a:t> are the building blocks for visual design. </a:t>
            </a:r>
          </a:p>
          <a:p>
            <a:r>
              <a:rPr lang="en-US"/>
              <a:t>Elements are often arranged into </a:t>
            </a:r>
            <a:r>
              <a:rPr lang="en-US">
                <a:solidFill>
                  <a:srgbClr val="0000CC"/>
                </a:solidFill>
              </a:rPr>
              <a:t>layouts</a:t>
            </a:r>
            <a:r>
              <a:rPr lang="en-US"/>
              <a:t> using methods like </a:t>
            </a:r>
            <a:r>
              <a:rPr lang="en-US">
                <a:solidFill>
                  <a:srgbClr val="0000CC"/>
                </a:solidFill>
              </a:rPr>
              <a:t>grids</a:t>
            </a:r>
            <a:r>
              <a:rPr lang="en-US"/>
              <a:t>, </a:t>
            </a:r>
            <a:r>
              <a:rPr lang="en-US">
                <a:solidFill>
                  <a:srgbClr val="0000CC"/>
                </a:solidFill>
              </a:rPr>
              <a:t>containment</a:t>
            </a:r>
            <a:r>
              <a:rPr lang="en-US"/>
              <a:t>, and </a:t>
            </a:r>
            <a:r>
              <a:rPr lang="en-US">
                <a:solidFill>
                  <a:srgbClr val="0000CC"/>
                </a:solidFill>
              </a:rPr>
              <a:t>space</a:t>
            </a:r>
            <a:r>
              <a:rPr lang="en-US"/>
              <a:t>. </a:t>
            </a:r>
          </a:p>
          <a:p>
            <a:pPr lvl="1"/>
            <a:r>
              <a:rPr lang="en-US"/>
              <a:t>The way you arrange elements on a screen can make your design aesthetically pleasing, help users interact with your product, and make your designs more accessible</a:t>
            </a:r>
          </a:p>
        </p:txBody>
      </p:sp>
      <p:sp>
        <p:nvSpPr>
          <p:cNvPr id="4" name="Slide Number Placeholder 3">
            <a:extLst>
              <a:ext uri="{FF2B5EF4-FFF2-40B4-BE49-F238E27FC236}">
                <a16:creationId xmlns:a16="http://schemas.microsoft.com/office/drawing/2014/main" id="{0D66CCA2-6519-CDFD-C636-9B7681F0EDC4}"/>
              </a:ext>
            </a:extLst>
          </p:cNvPr>
          <p:cNvSpPr>
            <a:spLocks noGrp="1"/>
          </p:cNvSpPr>
          <p:nvPr>
            <p:ph type="sldNum" sz="quarter" idx="12"/>
          </p:nvPr>
        </p:nvSpPr>
        <p:spPr/>
        <p:txBody>
          <a:bodyPr/>
          <a:lstStyle/>
          <a:p>
            <a:fld id="{B6F15528-21DE-4FAA-801E-634DDDAF4B2B}" type="slidenum">
              <a:rPr lang="en-US" smtClean="0"/>
              <a:pPr/>
              <a:t>5</a:t>
            </a:fld>
            <a:endParaRPr lang="en-US"/>
          </a:p>
        </p:txBody>
      </p:sp>
    </p:spTree>
    <p:extLst>
      <p:ext uri="{BB962C8B-B14F-4D97-AF65-F5344CB8AC3E}">
        <p14:creationId xmlns:p14="http://schemas.microsoft.com/office/powerpoint/2010/main" val="484023304"/>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9ECA4-AD09-47C5-F04B-10C63828F16F}"/>
              </a:ext>
            </a:extLst>
          </p:cNvPr>
          <p:cNvSpPr>
            <a:spLocks noGrp="1"/>
          </p:cNvSpPr>
          <p:nvPr>
            <p:ph type="title"/>
          </p:nvPr>
        </p:nvSpPr>
        <p:spPr/>
        <p:txBody>
          <a:bodyPr/>
          <a:lstStyle/>
          <a:p>
            <a:r>
              <a:rPr lang="en-US" sz="4000"/>
              <a:t>Foundational elements of visual design</a:t>
            </a:r>
          </a:p>
        </p:txBody>
      </p:sp>
      <p:sp>
        <p:nvSpPr>
          <p:cNvPr id="5" name="Content Placeholder 4">
            <a:extLst>
              <a:ext uri="{FF2B5EF4-FFF2-40B4-BE49-F238E27FC236}">
                <a16:creationId xmlns:a16="http://schemas.microsoft.com/office/drawing/2014/main" id="{B1E67407-BE39-DCFC-C983-9B399F75F965}"/>
              </a:ext>
            </a:extLst>
          </p:cNvPr>
          <p:cNvSpPr>
            <a:spLocks noGrp="1"/>
          </p:cNvSpPr>
          <p:nvPr>
            <p:ph idx="1"/>
          </p:nvPr>
        </p:nvSpPr>
        <p:spPr/>
        <p:txBody>
          <a:bodyPr>
            <a:normAutofit fontScale="92500" lnSpcReduction="10000"/>
          </a:bodyPr>
          <a:lstStyle/>
          <a:p>
            <a:r>
              <a:rPr lang="en-US">
                <a:solidFill>
                  <a:srgbClr val="0000CC"/>
                </a:solidFill>
              </a:rPr>
              <a:t>Typography</a:t>
            </a:r>
            <a:r>
              <a:rPr lang="en-US"/>
              <a:t>: refers to the use of text and fonts. </a:t>
            </a:r>
            <a:br>
              <a:rPr lang="en-US"/>
            </a:br>
            <a:r>
              <a:rPr lang="en-US"/>
              <a:t>Can help add hierarchy to your designs, make text easy to read, and add visual style.</a:t>
            </a:r>
          </a:p>
          <a:p>
            <a:r>
              <a:rPr lang="en-US">
                <a:solidFill>
                  <a:srgbClr val="0000CC"/>
                </a:solidFill>
              </a:rPr>
              <a:t>Color:</a:t>
            </a:r>
            <a:r>
              <a:rPr lang="en-US"/>
              <a:t> messages </a:t>
            </a:r>
            <a:r>
              <a:rPr lang="en-US" dirty="0"/>
              <a:t>that certain colors communicate, how people understand color, and how colors mix, match, or contrast with </a:t>
            </a:r>
            <a:r>
              <a:rPr lang="en-US"/>
              <a:t>one another.</a:t>
            </a:r>
            <a:br>
              <a:rPr lang="en-US"/>
            </a:br>
            <a:r>
              <a:rPr lang="en-US"/>
              <a:t>The </a:t>
            </a:r>
            <a:r>
              <a:rPr lang="en-US" dirty="0"/>
              <a:t>color wheel in </a:t>
            </a:r>
            <a:r>
              <a:rPr lang="en-US"/>
              <a:t>art class, it </a:t>
            </a:r>
            <a:r>
              <a:rPr lang="en-US" dirty="0"/>
              <a:t>helps us find colors </a:t>
            </a:r>
            <a:r>
              <a:rPr lang="en-US"/>
              <a:t>that are </a:t>
            </a:r>
            <a:r>
              <a:rPr lang="en-US" dirty="0"/>
              <a:t>harmonious </a:t>
            </a:r>
            <a:r>
              <a:rPr lang="en-US"/>
              <a:t>or complementary.</a:t>
            </a:r>
          </a:p>
          <a:p>
            <a:r>
              <a:rPr lang="en-US">
                <a:solidFill>
                  <a:srgbClr val="0000CC"/>
                </a:solidFill>
              </a:rPr>
              <a:t>Iconography</a:t>
            </a:r>
            <a:r>
              <a:rPr lang="en-US"/>
              <a:t>: </a:t>
            </a:r>
            <a:r>
              <a:rPr lang="en-US" dirty="0"/>
              <a:t>refers to the images or symbols associated with a subject </a:t>
            </a:r>
            <a:r>
              <a:rPr lang="en-US"/>
              <a:t>or idea.</a:t>
            </a:r>
          </a:p>
          <a:p>
            <a:r>
              <a:rPr lang="en-US" dirty="0"/>
              <a:t>Other elements like </a:t>
            </a:r>
            <a:r>
              <a:rPr lang="en-US" dirty="0">
                <a:solidFill>
                  <a:srgbClr val="0000CC"/>
                </a:solidFill>
              </a:rPr>
              <a:t>size</a:t>
            </a:r>
            <a:r>
              <a:rPr lang="en-US" dirty="0"/>
              <a:t>, </a:t>
            </a:r>
            <a:r>
              <a:rPr lang="en-US" dirty="0">
                <a:solidFill>
                  <a:srgbClr val="0000CC"/>
                </a:solidFill>
              </a:rPr>
              <a:t>shape</a:t>
            </a:r>
            <a:r>
              <a:rPr lang="en-US" dirty="0"/>
              <a:t>, </a:t>
            </a:r>
            <a:r>
              <a:rPr lang="en-US"/>
              <a:t>and </a:t>
            </a:r>
            <a:r>
              <a:rPr lang="en-US">
                <a:solidFill>
                  <a:srgbClr val="0000CC"/>
                </a:solidFill>
              </a:rPr>
              <a:t>direction</a:t>
            </a:r>
            <a:endParaRPr lang="en-US" dirty="0">
              <a:solidFill>
                <a:srgbClr val="0000CC"/>
              </a:solidFill>
            </a:endParaRPr>
          </a:p>
        </p:txBody>
      </p:sp>
      <p:sp>
        <p:nvSpPr>
          <p:cNvPr id="4" name="Slide Number Placeholder 3">
            <a:extLst>
              <a:ext uri="{FF2B5EF4-FFF2-40B4-BE49-F238E27FC236}">
                <a16:creationId xmlns:a16="http://schemas.microsoft.com/office/drawing/2014/main" id="{95321EF0-F53D-AF28-43F8-BAFF1B33E2DA}"/>
              </a:ext>
            </a:extLst>
          </p:cNvPr>
          <p:cNvSpPr>
            <a:spLocks noGrp="1"/>
          </p:cNvSpPr>
          <p:nvPr>
            <p:ph type="sldNum" sz="quarter" idx="12"/>
          </p:nvPr>
        </p:nvSpPr>
        <p:spPr/>
        <p:txBody>
          <a:bodyPr/>
          <a:lstStyle/>
          <a:p>
            <a:fld id="{B6F15528-21DE-4FAA-801E-634DDDAF4B2B}" type="slidenum">
              <a:rPr lang="en-US" smtClean="0"/>
              <a:pPr/>
              <a:t>6</a:t>
            </a:fld>
            <a:endParaRPr lang="en-US"/>
          </a:p>
        </p:txBody>
      </p:sp>
    </p:spTree>
    <p:extLst>
      <p:ext uri="{BB962C8B-B14F-4D97-AF65-F5344CB8AC3E}">
        <p14:creationId xmlns:p14="http://schemas.microsoft.com/office/powerpoint/2010/main" val="1886920642"/>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60968-36AF-27ED-CE6D-764302BC0CCF}"/>
              </a:ext>
            </a:extLst>
          </p:cNvPr>
          <p:cNvSpPr>
            <a:spLocks noGrp="1"/>
          </p:cNvSpPr>
          <p:nvPr>
            <p:ph type="title"/>
          </p:nvPr>
        </p:nvSpPr>
        <p:spPr>
          <a:xfrm>
            <a:off x="457200" y="409575"/>
            <a:ext cx="8229600" cy="962025"/>
          </a:xfrm>
        </p:spPr>
        <p:txBody>
          <a:bodyPr/>
          <a:lstStyle/>
          <a:p>
            <a:r>
              <a:rPr lang="en-US"/>
              <a:t>Typography in UX</a:t>
            </a:r>
          </a:p>
        </p:txBody>
      </p:sp>
      <p:sp>
        <p:nvSpPr>
          <p:cNvPr id="7" name="Content Placeholder 6">
            <a:extLst>
              <a:ext uri="{FF2B5EF4-FFF2-40B4-BE49-F238E27FC236}">
                <a16:creationId xmlns:a16="http://schemas.microsoft.com/office/drawing/2014/main" id="{BC7A359C-F403-7D5B-C793-D6D6D7507774}"/>
              </a:ext>
            </a:extLst>
          </p:cNvPr>
          <p:cNvSpPr>
            <a:spLocks noGrp="1"/>
          </p:cNvSpPr>
          <p:nvPr>
            <p:ph idx="1"/>
          </p:nvPr>
        </p:nvSpPr>
        <p:spPr/>
        <p:txBody>
          <a:bodyPr/>
          <a:lstStyle/>
          <a:p>
            <a:r>
              <a:rPr lang="en-US"/>
              <a:t>Typography refers to the use of text and font.</a:t>
            </a:r>
          </a:p>
          <a:p>
            <a:endParaRPr lang="en-US"/>
          </a:p>
          <a:p>
            <a:r>
              <a:rPr lang="en-US"/>
              <a:t>Three steps to find the perfect typography for your design: </a:t>
            </a:r>
          </a:p>
          <a:p>
            <a:pPr lvl="1"/>
            <a:r>
              <a:rPr lang="en-US"/>
              <a:t>Selecting a type classification, </a:t>
            </a:r>
          </a:p>
          <a:p>
            <a:pPr lvl="1"/>
            <a:r>
              <a:rPr lang="en-US"/>
              <a:t>Picking a typeface, </a:t>
            </a:r>
          </a:p>
          <a:p>
            <a:pPr lvl="1"/>
            <a:r>
              <a:rPr lang="en-US"/>
              <a:t>Choosing a font</a:t>
            </a:r>
          </a:p>
        </p:txBody>
      </p:sp>
      <p:sp>
        <p:nvSpPr>
          <p:cNvPr id="4" name="Slide Number Placeholder 3">
            <a:extLst>
              <a:ext uri="{FF2B5EF4-FFF2-40B4-BE49-F238E27FC236}">
                <a16:creationId xmlns:a16="http://schemas.microsoft.com/office/drawing/2014/main" id="{17A4952B-5450-88D3-AAA7-6375A42733AF}"/>
              </a:ext>
            </a:extLst>
          </p:cNvPr>
          <p:cNvSpPr>
            <a:spLocks noGrp="1"/>
          </p:cNvSpPr>
          <p:nvPr>
            <p:ph type="sldNum" sz="quarter" idx="12"/>
          </p:nvPr>
        </p:nvSpPr>
        <p:spPr>
          <a:xfrm>
            <a:off x="6553200" y="6461125"/>
            <a:ext cx="2133600" cy="320675"/>
          </a:xfrm>
        </p:spPr>
        <p:txBody>
          <a:bodyPr/>
          <a:lstStyle/>
          <a:p>
            <a:fld id="{B6F15528-21DE-4FAA-801E-634DDDAF4B2B}" type="slidenum">
              <a:rPr lang="en-US" smtClean="0"/>
              <a:pPr/>
              <a:t>7</a:t>
            </a:fld>
            <a:endParaRPr lang="en-US"/>
          </a:p>
        </p:txBody>
      </p:sp>
    </p:spTree>
    <p:extLst>
      <p:ext uri="{BB962C8B-B14F-4D97-AF65-F5344CB8AC3E}">
        <p14:creationId xmlns:p14="http://schemas.microsoft.com/office/powerpoint/2010/main" val="661302732"/>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7789A-4B99-3DA9-3BAE-7D5F4255A0A4}"/>
              </a:ext>
            </a:extLst>
          </p:cNvPr>
          <p:cNvSpPr>
            <a:spLocks noGrp="1"/>
          </p:cNvSpPr>
          <p:nvPr>
            <p:ph type="title"/>
          </p:nvPr>
        </p:nvSpPr>
        <p:spPr/>
        <p:txBody>
          <a:bodyPr/>
          <a:lstStyle/>
          <a:p>
            <a:r>
              <a:rPr lang="en-US"/>
              <a:t>Typography – Type classification</a:t>
            </a:r>
          </a:p>
        </p:txBody>
      </p:sp>
      <p:sp>
        <p:nvSpPr>
          <p:cNvPr id="3" name="Content Placeholder 2">
            <a:extLst>
              <a:ext uri="{FF2B5EF4-FFF2-40B4-BE49-F238E27FC236}">
                <a16:creationId xmlns:a16="http://schemas.microsoft.com/office/drawing/2014/main" id="{B3989CED-5EED-A4BE-0E9D-07914C4413B9}"/>
              </a:ext>
            </a:extLst>
          </p:cNvPr>
          <p:cNvSpPr>
            <a:spLocks noGrp="1"/>
          </p:cNvSpPr>
          <p:nvPr>
            <p:ph sz="quarter" idx="13"/>
          </p:nvPr>
        </p:nvSpPr>
        <p:spPr/>
        <p:txBody>
          <a:bodyPr/>
          <a:lstStyle/>
          <a:p>
            <a:r>
              <a:rPr lang="en-US"/>
              <a:t>Type classification is a general system to describe styles of type. </a:t>
            </a:r>
          </a:p>
          <a:p>
            <a:r>
              <a:rPr lang="en-US"/>
              <a:t>Two of the most popular type classifications are Serif and Sans Serif.</a:t>
            </a:r>
          </a:p>
          <a:p>
            <a:endParaRPr lang="en-US"/>
          </a:p>
        </p:txBody>
      </p:sp>
      <p:pic>
        <p:nvPicPr>
          <p:cNvPr id="7" name="Content Placeholder 6">
            <a:extLst>
              <a:ext uri="{FF2B5EF4-FFF2-40B4-BE49-F238E27FC236}">
                <a16:creationId xmlns:a16="http://schemas.microsoft.com/office/drawing/2014/main" id="{38238885-981F-4FC9-C137-9406E8BE9B2C}"/>
              </a:ext>
            </a:extLst>
          </p:cNvPr>
          <p:cNvPicPr>
            <a:picLocks noGrp="1" noChangeAspect="1"/>
          </p:cNvPicPr>
          <p:nvPr>
            <p:ph sz="quarter" idx="14"/>
          </p:nvPr>
        </p:nvPicPr>
        <p:blipFill>
          <a:blip r:embed="rId2"/>
          <a:stretch>
            <a:fillRect/>
          </a:stretch>
        </p:blipFill>
        <p:spPr>
          <a:xfrm>
            <a:off x="2818435" y="3810000"/>
            <a:ext cx="3507129" cy="2242868"/>
          </a:xfrm>
        </p:spPr>
      </p:pic>
      <p:sp>
        <p:nvSpPr>
          <p:cNvPr id="4" name="Slide Number Placeholder 3">
            <a:extLst>
              <a:ext uri="{FF2B5EF4-FFF2-40B4-BE49-F238E27FC236}">
                <a16:creationId xmlns:a16="http://schemas.microsoft.com/office/drawing/2014/main" id="{F92D0702-4636-4FEB-1C39-06E3DEA410BE}"/>
              </a:ext>
            </a:extLst>
          </p:cNvPr>
          <p:cNvSpPr>
            <a:spLocks noGrp="1"/>
          </p:cNvSpPr>
          <p:nvPr>
            <p:ph type="sldNum" sz="quarter" idx="17"/>
          </p:nvPr>
        </p:nvSpPr>
        <p:spPr/>
        <p:txBody>
          <a:bodyPr/>
          <a:lstStyle/>
          <a:p>
            <a:fld id="{B6F15528-21DE-4FAA-801E-634DDDAF4B2B}" type="slidenum">
              <a:rPr lang="en-US" smtClean="0"/>
              <a:pPr/>
              <a:t>8</a:t>
            </a:fld>
            <a:endParaRPr lang="en-US"/>
          </a:p>
        </p:txBody>
      </p:sp>
    </p:spTree>
    <p:extLst>
      <p:ext uri="{BB962C8B-B14F-4D97-AF65-F5344CB8AC3E}">
        <p14:creationId xmlns:p14="http://schemas.microsoft.com/office/powerpoint/2010/main" val="1936436501"/>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D3FFD31-208F-E4C2-1A10-236DEC3D2723}"/>
              </a:ext>
            </a:extLst>
          </p:cNvPr>
          <p:cNvSpPr>
            <a:spLocks noGrp="1"/>
          </p:cNvSpPr>
          <p:nvPr>
            <p:ph type="title"/>
          </p:nvPr>
        </p:nvSpPr>
        <p:spPr/>
        <p:txBody>
          <a:bodyPr/>
          <a:lstStyle/>
          <a:p>
            <a:r>
              <a:rPr lang="en-US"/>
              <a:t>Typography – Typeface</a:t>
            </a:r>
          </a:p>
        </p:txBody>
      </p:sp>
      <p:sp>
        <p:nvSpPr>
          <p:cNvPr id="7" name="Content Placeholder 6">
            <a:extLst>
              <a:ext uri="{FF2B5EF4-FFF2-40B4-BE49-F238E27FC236}">
                <a16:creationId xmlns:a16="http://schemas.microsoft.com/office/drawing/2014/main" id="{D2CC4E22-5217-8EF4-3C63-64D7A12D523F}"/>
              </a:ext>
            </a:extLst>
          </p:cNvPr>
          <p:cNvSpPr>
            <a:spLocks noGrp="1"/>
          </p:cNvSpPr>
          <p:nvPr>
            <p:ph idx="1"/>
          </p:nvPr>
        </p:nvSpPr>
        <p:spPr>
          <a:xfrm>
            <a:off x="457200" y="1524001"/>
            <a:ext cx="8229600" cy="2147420"/>
          </a:xfrm>
        </p:spPr>
        <p:txBody>
          <a:bodyPr>
            <a:normAutofit/>
          </a:bodyPr>
          <a:lstStyle/>
          <a:p>
            <a:r>
              <a:rPr lang="en-US"/>
              <a:t>A typeface is the overall style of a letter. Typefaces are distinguished by their stroke weight, shape, type of serif, and line lengths. </a:t>
            </a:r>
          </a:p>
          <a:p>
            <a:r>
              <a:rPr lang="en-US"/>
              <a:t>Each typeface is known by a family name.</a:t>
            </a:r>
          </a:p>
        </p:txBody>
      </p:sp>
      <p:sp>
        <p:nvSpPr>
          <p:cNvPr id="5" name="Slide Number Placeholder 4">
            <a:extLst>
              <a:ext uri="{FF2B5EF4-FFF2-40B4-BE49-F238E27FC236}">
                <a16:creationId xmlns:a16="http://schemas.microsoft.com/office/drawing/2014/main" id="{CB24B671-C337-2989-2D9E-EF3920110626}"/>
              </a:ext>
            </a:extLst>
          </p:cNvPr>
          <p:cNvSpPr>
            <a:spLocks noGrp="1"/>
          </p:cNvSpPr>
          <p:nvPr>
            <p:ph type="sldNum" sz="quarter" idx="12"/>
          </p:nvPr>
        </p:nvSpPr>
        <p:spPr/>
        <p:txBody>
          <a:bodyPr/>
          <a:lstStyle/>
          <a:p>
            <a:fld id="{B6F15528-21DE-4FAA-801E-634DDDAF4B2B}" type="slidenum">
              <a:rPr lang="en-US" smtClean="0"/>
              <a:t>9</a:t>
            </a:fld>
            <a:endParaRPr lang="en-US"/>
          </a:p>
        </p:txBody>
      </p:sp>
      <p:pic>
        <p:nvPicPr>
          <p:cNvPr id="15" name="Picture 14">
            <a:extLst>
              <a:ext uri="{FF2B5EF4-FFF2-40B4-BE49-F238E27FC236}">
                <a16:creationId xmlns:a16="http://schemas.microsoft.com/office/drawing/2014/main" id="{09C86CA8-A181-C6EB-4518-C36272A6CEA3}"/>
              </a:ext>
            </a:extLst>
          </p:cNvPr>
          <p:cNvPicPr>
            <a:picLocks noChangeAspect="1"/>
          </p:cNvPicPr>
          <p:nvPr/>
        </p:nvPicPr>
        <p:blipFill>
          <a:blip r:embed="rId2"/>
          <a:stretch>
            <a:fillRect/>
          </a:stretch>
        </p:blipFill>
        <p:spPr>
          <a:xfrm>
            <a:off x="5620414" y="3635979"/>
            <a:ext cx="2837786" cy="2147420"/>
          </a:xfrm>
          <a:prstGeom prst="rect">
            <a:avLst/>
          </a:prstGeom>
        </p:spPr>
      </p:pic>
      <p:pic>
        <p:nvPicPr>
          <p:cNvPr id="17" name="Picture 16">
            <a:extLst>
              <a:ext uri="{FF2B5EF4-FFF2-40B4-BE49-F238E27FC236}">
                <a16:creationId xmlns:a16="http://schemas.microsoft.com/office/drawing/2014/main" id="{818DB77B-190B-D167-6A33-328B459D3111}"/>
              </a:ext>
            </a:extLst>
          </p:cNvPr>
          <p:cNvPicPr>
            <a:picLocks noChangeAspect="1"/>
          </p:cNvPicPr>
          <p:nvPr/>
        </p:nvPicPr>
        <p:blipFill>
          <a:blip r:embed="rId3"/>
          <a:stretch>
            <a:fillRect/>
          </a:stretch>
        </p:blipFill>
        <p:spPr>
          <a:xfrm>
            <a:off x="2057400" y="3657600"/>
            <a:ext cx="3276600" cy="2766438"/>
          </a:xfrm>
          <a:prstGeom prst="rect">
            <a:avLst/>
          </a:prstGeom>
        </p:spPr>
      </p:pic>
      <p:sp>
        <p:nvSpPr>
          <p:cNvPr id="19" name="TextBox 18">
            <a:extLst>
              <a:ext uri="{FF2B5EF4-FFF2-40B4-BE49-F238E27FC236}">
                <a16:creationId xmlns:a16="http://schemas.microsoft.com/office/drawing/2014/main" id="{0CA00B7E-B778-28E0-1995-B63D3FC0837B}"/>
              </a:ext>
            </a:extLst>
          </p:cNvPr>
          <p:cNvSpPr txBox="1"/>
          <p:nvPr/>
        </p:nvSpPr>
        <p:spPr>
          <a:xfrm>
            <a:off x="188728" y="3846859"/>
            <a:ext cx="1638300" cy="461665"/>
          </a:xfrm>
          <a:prstGeom prst="rect">
            <a:avLst/>
          </a:prstGeom>
          <a:noFill/>
          <a:ln>
            <a:solidFill>
              <a:schemeClr val="tx1"/>
            </a:solidFill>
          </a:ln>
        </p:spPr>
        <p:txBody>
          <a:bodyPr wrap="square">
            <a:spAutoFit/>
          </a:bodyPr>
          <a:lstStyle/>
          <a:p>
            <a:r>
              <a:rPr lang="en-US" sz="2400"/>
              <a:t>Examples</a:t>
            </a:r>
          </a:p>
        </p:txBody>
      </p:sp>
    </p:spTree>
    <p:extLst>
      <p:ext uri="{BB962C8B-B14F-4D97-AF65-F5344CB8AC3E}">
        <p14:creationId xmlns:p14="http://schemas.microsoft.com/office/powerpoint/2010/main" val="4085099842"/>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theme/theme1.xml><?xml version="1.0" encoding="utf-8"?>
<a:theme xmlns:a="http://schemas.openxmlformats.org/drawingml/2006/main" name="Them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solidFill>
          <a:srgbClr val="FFFFCC"/>
        </a:solidFill>
        <a:ln>
          <a:solidFill>
            <a:schemeClr val="tx1"/>
          </a:solidFill>
        </a:ln>
      </a:spPr>
      <a:bodyPr wrap="square" rtlCol="0">
        <a:spAutoFit/>
      </a:bodyPr>
      <a:lstStyle>
        <a:defPPr marL="0" marR="0">
          <a:spcBef>
            <a:spcPts val="0"/>
          </a:spcBef>
          <a:spcAft>
            <a:spcPts val="0"/>
          </a:spcAft>
          <a:defRPr b="1" smtClean="0">
            <a:solidFill>
              <a:srgbClr val="7F0055"/>
            </a:solidFill>
            <a:effectLst/>
            <a:latin typeface="Consolas"/>
            <a:ea typeface="Calibri"/>
            <a:cs typeface="Times New Roman"/>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6. Build Wireframes and Low-Fidelity Prototypes</Template>
  <TotalTime>11707</TotalTime>
  <Words>5315</Words>
  <Application>Microsoft Office PowerPoint</Application>
  <PresentationFormat>On-screen Show (4:3)</PresentationFormat>
  <Paragraphs>358</Paragraphs>
  <Slides>49</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49</vt:i4>
      </vt:variant>
    </vt:vector>
  </HeadingPairs>
  <TitlesOfParts>
    <vt:vector size="55" baseType="lpstr">
      <vt:lpstr>Arial</vt:lpstr>
      <vt:lpstr>Arial Narrow</vt:lpstr>
      <vt:lpstr>Bahnschrift SemiLight</vt:lpstr>
      <vt:lpstr>Calibri</vt:lpstr>
      <vt:lpstr>Google Sans</vt:lpstr>
      <vt:lpstr>Theme1</vt:lpstr>
      <vt:lpstr>Create High-Fidelity Designs and Prototypes </vt:lpstr>
      <vt:lpstr>Topics</vt:lpstr>
      <vt:lpstr>Visual Design</vt:lpstr>
      <vt:lpstr>What is Mockup?</vt:lpstr>
      <vt:lpstr>Build Mockup</vt:lpstr>
      <vt:lpstr>Foundational elements of visual design</vt:lpstr>
      <vt:lpstr>Typography in UX</vt:lpstr>
      <vt:lpstr>Typography – Type classification</vt:lpstr>
      <vt:lpstr>Typography – Typeface</vt:lpstr>
      <vt:lpstr>Typography – Font</vt:lpstr>
      <vt:lpstr>The important of typography</vt:lpstr>
      <vt:lpstr>Typographic adds hierarchy </vt:lpstr>
      <vt:lpstr>Typography makes text  easy to read</vt:lpstr>
      <vt:lpstr>Typography matches  brand guidelines </vt:lpstr>
      <vt:lpstr>Color in UX</vt:lpstr>
      <vt:lpstr>The importance of color  in UX design</vt:lpstr>
      <vt:lpstr>Color in UX design: Add emphasis</vt:lpstr>
      <vt:lpstr>Communicate branding of color </vt:lpstr>
      <vt:lpstr>Color impact the accessibility</vt:lpstr>
      <vt:lpstr>Iconography</vt:lpstr>
      <vt:lpstr>Google's Material Design</vt:lpstr>
      <vt:lpstr>Add image to mockup designs</vt:lpstr>
      <vt:lpstr>Layout</vt:lpstr>
      <vt:lpstr>Using grids to guide layouts</vt:lpstr>
      <vt:lpstr>Using grids to guide layouts</vt:lpstr>
      <vt:lpstr>Reasons to use grid</vt:lpstr>
      <vt:lpstr>Use containment in layouts</vt:lpstr>
      <vt:lpstr>Methods of containment</vt:lpstr>
      <vt:lpstr>Use negative (white) space in layouts</vt:lpstr>
      <vt:lpstr>Why is white space important? </vt:lpstr>
      <vt:lpstr>Applying visual design principles</vt:lpstr>
      <vt:lpstr>Emphasis in UX design</vt:lpstr>
      <vt:lpstr>Mockup example with emphasis</vt:lpstr>
      <vt:lpstr>Deciding what to emphasize</vt:lpstr>
      <vt:lpstr>Hierarchy in UX design</vt:lpstr>
      <vt:lpstr>How hierarchy is different from emphasis</vt:lpstr>
      <vt:lpstr>Why do we need hierarchy </vt:lpstr>
      <vt:lpstr>Apply hierarchy to Dog Walker app</vt:lpstr>
      <vt:lpstr>Scale and proportion in UX design</vt:lpstr>
      <vt:lpstr>The important of scale</vt:lpstr>
      <vt:lpstr>Scale communicate visual hierarchy</vt:lpstr>
      <vt:lpstr>Proportion in UX design</vt:lpstr>
      <vt:lpstr>Proportion example</vt:lpstr>
      <vt:lpstr>Unity and variety in UX design</vt:lpstr>
      <vt:lpstr>Unify &amp; variety in design mockups</vt:lpstr>
      <vt:lpstr>Unify and variaty Example</vt:lpstr>
      <vt:lpstr>Balance of variety and unity</vt:lpstr>
      <vt:lpstr>Apply unify &amp; variaty in Dog walker</vt:lpstr>
      <vt:lpstr>Apply Gestalt Principles to mockups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MANAGEMENT</dc:title>
  <dc:creator>IFORNO</dc:creator>
  <cp:lastModifiedBy>Hung Le Phi</cp:lastModifiedBy>
  <cp:revision>279</cp:revision>
  <dcterms:created xsi:type="dcterms:W3CDTF">2019-09-03T17:32:50Z</dcterms:created>
  <dcterms:modified xsi:type="dcterms:W3CDTF">2023-12-04T06:08:28Z</dcterms:modified>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2018-10-30T00:00:00Z</vt:filetime>
  </property>
  <property fmtid="{D5CDD505-2E9C-101B-9397-08002B2CF9AE}" pid="3" name="Creator">
    <vt:lpwstr>Microsoft® PowerPoint® 2016</vt:lpwstr>
  </property>
  <property fmtid="{D5CDD505-2E9C-101B-9397-08002B2CF9AE}" pid="4" name="LastSaved">
    <vt:filetime>2019-09-03T00:00:00Z</vt:filetime>
  </property>
</Properties>
</file>